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4" r:id="rId4"/>
    <p:sldId id="258" r:id="rId5"/>
    <p:sldId id="259" r:id="rId6"/>
    <p:sldId id="260" r:id="rId7"/>
    <p:sldId id="261" r:id="rId8"/>
    <p:sldId id="262" r:id="rId9"/>
    <p:sldId id="275" r:id="rId10"/>
    <p:sldId id="265" r:id="rId11"/>
    <p:sldId id="263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6256000" cy="9144000"/>
  <p:notesSz cx="9144000" cy="16256000"/>
  <p:embeddedFontLst>
    <p:embeddedFont>
      <p:font typeface="微软雅黑" panose="020B0503020204020204" pitchFamily="34" charset="-122"/>
      <p:regular r:id="rId22"/>
      <p:bold r:id="rId23"/>
    </p:embeddedFont>
    <p:embeddedFont>
      <p:font typeface="MiSans" panose="020B0604020202020204" charset="-122"/>
      <p:regular r:id="rId24"/>
    </p:embeddedFont>
    <p:embeddedFont>
      <p:font typeface="Hedvig Letters Sans" panose="020B0604020202020204" charset="0"/>
      <p:regular r:id="rId25"/>
    </p:embeddedFont>
    <p:embeddedFont>
      <p:font typeface="Liter" panose="020B0604020202020204" charset="0"/>
      <p:regular r:id="rId26"/>
    </p:embeddedFont>
    <p:embeddedFont>
      <p:font typeface="Quattrocento Sans" panose="020B0502050000020003" pitchFamily="34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37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3141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net-metrix.net/5e43fe7e7d9f0d0529c633ecf302b39fa15bc17d.jpg"/>
          <p:cNvPicPr>
            <a:picLocks noChangeAspect="1"/>
          </p:cNvPicPr>
          <p:nvPr/>
        </p:nvPicPr>
        <p:blipFill>
          <a:blip r:embed="rId3"/>
          <a:srcRect t="1697" b="1697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12C42">
                  <a:alpha val="95000"/>
                </a:srgbClr>
              </a:gs>
              <a:gs pos="50000">
                <a:srgbClr val="212C42">
                  <a:alpha val="85000"/>
                </a:srgbClr>
              </a:gs>
              <a:gs pos="100000">
                <a:srgbClr val="16A085">
                  <a:alpha val="7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2057400"/>
            <a:ext cx="3581400" cy="457200"/>
          </a:xfrm>
          <a:custGeom>
            <a:avLst/>
            <a:gdLst/>
            <a:ahLst/>
            <a:cxnLst/>
            <a:rect l="l" t="t" r="r" b="b"/>
            <a:pathLst>
              <a:path w="3581400" h="457200">
                <a:moveTo>
                  <a:pt x="50799" y="0"/>
                </a:moveTo>
                <a:lnTo>
                  <a:pt x="3530601" y="0"/>
                </a:lnTo>
                <a:cubicBezTo>
                  <a:pt x="3558656" y="0"/>
                  <a:pt x="3581400" y="22744"/>
                  <a:pt x="3581400" y="50799"/>
                </a:cubicBezTo>
                <a:lnTo>
                  <a:pt x="3581400" y="406401"/>
                </a:lnTo>
                <a:cubicBezTo>
                  <a:pt x="3581400" y="434456"/>
                  <a:pt x="3558656" y="457200"/>
                  <a:pt x="35306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508000" y="2057400"/>
            <a:ext cx="36703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 Network Simulation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717800"/>
            <a:ext cx="8712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Cloud TAP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Network Simulation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308600"/>
            <a:ext cx="6502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Structures Implementation Guide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642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9" name="Shape 6"/>
          <p:cNvSpPr/>
          <p:nvPr/>
        </p:nvSpPr>
        <p:spPr>
          <a:xfrm>
            <a:off x="701675" y="66040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79375"/>
                </a:lnTo>
                <a:cubicBezTo>
                  <a:pt x="0" y="96887"/>
                  <a:pt x="14238" y="111125"/>
                  <a:pt x="31750" y="111125"/>
                </a:cubicBezTo>
                <a:lnTo>
                  <a:pt x="190500" y="111125"/>
                </a:lnTo>
                <a:cubicBezTo>
                  <a:pt x="208012" y="111125"/>
                  <a:pt x="222250" y="96887"/>
                  <a:pt x="222250" y="79375"/>
                </a:cubicBezTo>
                <a:lnTo>
                  <a:pt x="222250" y="47625"/>
                </a:lnTo>
                <a:cubicBezTo>
                  <a:pt x="222250" y="30113"/>
                  <a:pt x="208012" y="15875"/>
                  <a:pt x="190500" y="15875"/>
                </a:cubicBezTo>
                <a:lnTo>
                  <a:pt x="31750" y="15875"/>
                </a:lnTo>
                <a:close/>
                <a:moveTo>
                  <a:pt x="138906" y="51594"/>
                </a:moveTo>
                <a:cubicBezTo>
                  <a:pt x="145477" y="51594"/>
                  <a:pt x="150813" y="56929"/>
                  <a:pt x="150813" y="63500"/>
                </a:cubicBezTo>
                <a:cubicBezTo>
                  <a:pt x="150813" y="70071"/>
                  <a:pt x="145477" y="75406"/>
                  <a:pt x="138906" y="75406"/>
                </a:cubicBezTo>
                <a:cubicBezTo>
                  <a:pt x="132335" y="75406"/>
                  <a:pt x="127000" y="70071"/>
                  <a:pt x="127000" y="63500"/>
                </a:cubicBezTo>
                <a:cubicBezTo>
                  <a:pt x="127000" y="56929"/>
                  <a:pt x="132335" y="51594"/>
                  <a:pt x="138906" y="51594"/>
                </a:cubicBezTo>
                <a:close/>
                <a:moveTo>
                  <a:pt x="166688" y="63500"/>
                </a:moveTo>
                <a:cubicBezTo>
                  <a:pt x="166688" y="56929"/>
                  <a:pt x="172023" y="51594"/>
                  <a:pt x="178594" y="51594"/>
                </a:cubicBezTo>
                <a:cubicBezTo>
                  <a:pt x="185165" y="51594"/>
                  <a:pt x="190500" y="56929"/>
                  <a:pt x="190500" y="63500"/>
                </a:cubicBezTo>
                <a:cubicBezTo>
                  <a:pt x="190500" y="70071"/>
                  <a:pt x="185165" y="75406"/>
                  <a:pt x="178594" y="75406"/>
                </a:cubicBezTo>
                <a:cubicBezTo>
                  <a:pt x="172023" y="75406"/>
                  <a:pt x="166688" y="70071"/>
                  <a:pt x="166688" y="63500"/>
                </a:cubicBezTo>
                <a:close/>
                <a:moveTo>
                  <a:pt x="31750" y="142875"/>
                </a:moveTo>
                <a:cubicBezTo>
                  <a:pt x="14238" y="142875"/>
                  <a:pt x="0" y="157113"/>
                  <a:pt x="0" y="174625"/>
                </a:cubicBez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74625"/>
                </a:lnTo>
                <a:cubicBezTo>
                  <a:pt x="222250" y="157113"/>
                  <a:pt x="208012" y="142875"/>
                  <a:pt x="190500" y="142875"/>
                </a:cubicBezTo>
                <a:lnTo>
                  <a:pt x="31750" y="142875"/>
                </a:lnTo>
                <a:close/>
                <a:moveTo>
                  <a:pt x="138906" y="178594"/>
                </a:moveTo>
                <a:cubicBezTo>
                  <a:pt x="145477" y="178594"/>
                  <a:pt x="150813" y="183929"/>
                  <a:pt x="150813" y="190500"/>
                </a:cubicBezTo>
                <a:cubicBezTo>
                  <a:pt x="150813" y="197071"/>
                  <a:pt x="145477" y="202406"/>
                  <a:pt x="138906" y="202406"/>
                </a:cubicBezTo>
                <a:cubicBezTo>
                  <a:pt x="132335" y="202406"/>
                  <a:pt x="127000" y="197071"/>
                  <a:pt x="127000" y="190500"/>
                </a:cubicBezTo>
                <a:cubicBezTo>
                  <a:pt x="127000" y="183929"/>
                  <a:pt x="132335" y="178594"/>
                  <a:pt x="138906" y="178594"/>
                </a:cubicBezTo>
                <a:close/>
                <a:moveTo>
                  <a:pt x="166688" y="190500"/>
                </a:moveTo>
                <a:cubicBezTo>
                  <a:pt x="166688" y="183929"/>
                  <a:pt x="172023" y="178594"/>
                  <a:pt x="178594" y="178594"/>
                </a:cubicBezTo>
                <a:cubicBezTo>
                  <a:pt x="185165" y="178594"/>
                  <a:pt x="190500" y="183929"/>
                  <a:pt x="190500" y="190500"/>
                </a:cubicBezTo>
                <a:cubicBezTo>
                  <a:pt x="190500" y="197071"/>
                  <a:pt x="185165" y="202406"/>
                  <a:pt x="178594" y="202406"/>
                </a:cubicBezTo>
                <a:cubicBezTo>
                  <a:pt x="172023" y="202406"/>
                  <a:pt x="166688" y="197071"/>
                  <a:pt x="166688" y="19050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0" name="Text 7"/>
          <p:cNvSpPr/>
          <p:nvPr/>
        </p:nvSpPr>
        <p:spPr>
          <a:xfrm>
            <a:off x="1270000" y="6375400"/>
            <a:ext cx="1511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270000" y="6832600"/>
            <a:ext cx="140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Devices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995613" y="642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13" name="Shape 10"/>
          <p:cNvSpPr/>
          <p:nvPr/>
        </p:nvSpPr>
        <p:spPr>
          <a:xfrm>
            <a:off x="3157538" y="660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08111" y="47625"/>
                </a:moveTo>
                <a:cubicBezTo>
                  <a:pt x="199876" y="47625"/>
                  <a:pt x="191889" y="49857"/>
                  <a:pt x="184894" y="53925"/>
                </a:cubicBezTo>
                <a:cubicBezTo>
                  <a:pt x="177056" y="45988"/>
                  <a:pt x="167928" y="39340"/>
                  <a:pt x="157857" y="34330"/>
                </a:cubicBezTo>
                <a:cubicBezTo>
                  <a:pt x="171847" y="22423"/>
                  <a:pt x="189657" y="15875"/>
                  <a:pt x="208111" y="15875"/>
                </a:cubicBezTo>
                <a:cubicBezTo>
                  <a:pt x="250974" y="15875"/>
                  <a:pt x="285750" y="50602"/>
                  <a:pt x="285750" y="93514"/>
                </a:cubicBezTo>
                <a:cubicBezTo>
                  <a:pt x="285750" y="114102"/>
                  <a:pt x="277564" y="133846"/>
                  <a:pt x="263029" y="148382"/>
                </a:cubicBezTo>
                <a:lnTo>
                  <a:pt x="227757" y="183654"/>
                </a:lnTo>
                <a:cubicBezTo>
                  <a:pt x="213221" y="198189"/>
                  <a:pt x="193477" y="206375"/>
                  <a:pt x="172889" y="206375"/>
                </a:cubicBezTo>
                <a:cubicBezTo>
                  <a:pt x="130026" y="206375"/>
                  <a:pt x="95250" y="171648"/>
                  <a:pt x="95250" y="128736"/>
                </a:cubicBezTo>
                <a:cubicBezTo>
                  <a:pt x="95250" y="127992"/>
                  <a:pt x="95250" y="127248"/>
                  <a:pt x="95300" y="126504"/>
                </a:cubicBezTo>
                <a:cubicBezTo>
                  <a:pt x="95548" y="117723"/>
                  <a:pt x="102840" y="110827"/>
                  <a:pt x="111621" y="111075"/>
                </a:cubicBezTo>
                <a:cubicBezTo>
                  <a:pt x="120402" y="111323"/>
                  <a:pt x="127298" y="118616"/>
                  <a:pt x="127050" y="127397"/>
                </a:cubicBezTo>
                <a:cubicBezTo>
                  <a:pt x="127050" y="127843"/>
                  <a:pt x="127050" y="128290"/>
                  <a:pt x="127050" y="128687"/>
                </a:cubicBezTo>
                <a:cubicBezTo>
                  <a:pt x="127050" y="154037"/>
                  <a:pt x="147588" y="174575"/>
                  <a:pt x="172938" y="174575"/>
                </a:cubicBezTo>
                <a:cubicBezTo>
                  <a:pt x="185093" y="174575"/>
                  <a:pt x="196751" y="169763"/>
                  <a:pt x="205383" y="161131"/>
                </a:cubicBezTo>
                <a:lnTo>
                  <a:pt x="240655" y="125859"/>
                </a:lnTo>
                <a:cubicBezTo>
                  <a:pt x="249237" y="117277"/>
                  <a:pt x="254099" y="105569"/>
                  <a:pt x="254099" y="93414"/>
                </a:cubicBezTo>
                <a:cubicBezTo>
                  <a:pt x="254099" y="68064"/>
                  <a:pt x="233561" y="47526"/>
                  <a:pt x="208211" y="47526"/>
                </a:cubicBezTo>
                <a:close/>
                <a:moveTo>
                  <a:pt x="136525" y="85973"/>
                </a:moveTo>
                <a:cubicBezTo>
                  <a:pt x="135582" y="85576"/>
                  <a:pt x="134640" y="85030"/>
                  <a:pt x="133796" y="84435"/>
                </a:cubicBezTo>
                <a:cubicBezTo>
                  <a:pt x="127546" y="81211"/>
                  <a:pt x="120402" y="79375"/>
                  <a:pt x="112911" y="79375"/>
                </a:cubicBezTo>
                <a:cubicBezTo>
                  <a:pt x="100757" y="79375"/>
                  <a:pt x="89098" y="84187"/>
                  <a:pt x="80466" y="92819"/>
                </a:cubicBezTo>
                <a:lnTo>
                  <a:pt x="45194" y="128091"/>
                </a:lnTo>
                <a:cubicBezTo>
                  <a:pt x="36612" y="136674"/>
                  <a:pt x="31750" y="148382"/>
                  <a:pt x="31750" y="160536"/>
                </a:cubicBezTo>
                <a:cubicBezTo>
                  <a:pt x="31750" y="185886"/>
                  <a:pt x="52288" y="206425"/>
                  <a:pt x="77639" y="206425"/>
                </a:cubicBezTo>
                <a:cubicBezTo>
                  <a:pt x="85824" y="206425"/>
                  <a:pt x="93811" y="204242"/>
                  <a:pt x="100806" y="200174"/>
                </a:cubicBezTo>
                <a:cubicBezTo>
                  <a:pt x="108645" y="208111"/>
                  <a:pt x="117773" y="214759"/>
                  <a:pt x="127893" y="219770"/>
                </a:cubicBezTo>
                <a:cubicBezTo>
                  <a:pt x="113903" y="231626"/>
                  <a:pt x="96143" y="238224"/>
                  <a:pt x="77639" y="238224"/>
                </a:cubicBezTo>
                <a:cubicBezTo>
                  <a:pt x="34776" y="238224"/>
                  <a:pt x="0" y="203498"/>
                  <a:pt x="0" y="160586"/>
                </a:cubicBezTo>
                <a:cubicBezTo>
                  <a:pt x="0" y="139998"/>
                  <a:pt x="8186" y="120253"/>
                  <a:pt x="22721" y="105718"/>
                </a:cubicBezTo>
                <a:lnTo>
                  <a:pt x="57993" y="70445"/>
                </a:lnTo>
                <a:cubicBezTo>
                  <a:pt x="72529" y="55910"/>
                  <a:pt x="92273" y="47724"/>
                  <a:pt x="112861" y="47724"/>
                </a:cubicBezTo>
                <a:cubicBezTo>
                  <a:pt x="155823" y="47724"/>
                  <a:pt x="190500" y="82748"/>
                  <a:pt x="190500" y="125561"/>
                </a:cubicBezTo>
                <a:cubicBezTo>
                  <a:pt x="190500" y="126206"/>
                  <a:pt x="190500" y="126851"/>
                  <a:pt x="190500" y="127496"/>
                </a:cubicBezTo>
                <a:cubicBezTo>
                  <a:pt x="190302" y="136277"/>
                  <a:pt x="183009" y="143173"/>
                  <a:pt x="174228" y="142974"/>
                </a:cubicBezTo>
                <a:cubicBezTo>
                  <a:pt x="165447" y="142776"/>
                  <a:pt x="158552" y="135483"/>
                  <a:pt x="158750" y="126702"/>
                </a:cubicBezTo>
                <a:cubicBezTo>
                  <a:pt x="158750" y="126305"/>
                  <a:pt x="158750" y="125958"/>
                  <a:pt x="158750" y="125561"/>
                </a:cubicBezTo>
                <a:cubicBezTo>
                  <a:pt x="158750" y="108843"/>
                  <a:pt x="149820" y="94159"/>
                  <a:pt x="136525" y="86072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4" name="Text 11"/>
          <p:cNvSpPr/>
          <p:nvPr/>
        </p:nvSpPr>
        <p:spPr>
          <a:xfrm>
            <a:off x="3757613" y="6375400"/>
            <a:ext cx="1155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757613" y="6832600"/>
            <a:ext cx="1054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123524" y="6426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17" name="Shape 14"/>
          <p:cNvSpPr/>
          <p:nvPr/>
        </p:nvSpPr>
        <p:spPr>
          <a:xfrm>
            <a:off x="5285449" y="6604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8" name="Text 15"/>
          <p:cNvSpPr/>
          <p:nvPr/>
        </p:nvSpPr>
        <p:spPr>
          <a:xfrm>
            <a:off x="5885524" y="6375400"/>
            <a:ext cx="1409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C++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885524" y="6832600"/>
            <a:ext cx="130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B6F5CDF1-88E6-4A54-EF95-161AC4CE1CC6}"/>
              </a:ext>
            </a:extLst>
          </p:cNvPr>
          <p:cNvSpPr/>
          <p:nvPr/>
        </p:nvSpPr>
        <p:spPr>
          <a:xfrm>
            <a:off x="1910507" y="7815041"/>
            <a:ext cx="1798457" cy="1528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9AAA5AB5-9696-7963-404F-DFA352A45D8E}"/>
              </a:ext>
            </a:extLst>
          </p:cNvPr>
          <p:cNvSpPr/>
          <p:nvPr/>
        </p:nvSpPr>
        <p:spPr>
          <a:xfrm>
            <a:off x="2110873" y="8158985"/>
            <a:ext cx="1798457" cy="1528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5C0B73D0-4B6C-B926-6809-9B1EBD0AF674}"/>
              </a:ext>
            </a:extLst>
          </p:cNvPr>
          <p:cNvSpPr/>
          <p:nvPr/>
        </p:nvSpPr>
        <p:spPr>
          <a:xfrm>
            <a:off x="555042" y="7385311"/>
            <a:ext cx="2888246" cy="316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en-US" sz="10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493" y="433493"/>
            <a:ext cx="15475712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5" b="1" kern="0" spc="68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DATA STRUCTURES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12224" y="780288"/>
            <a:ext cx="15551573" cy="390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56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#3: Syslog Buffer - Deque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33493" y="1387179"/>
            <a:ext cx="10208768" cy="7326037"/>
          </a:xfrm>
          <a:custGeom>
            <a:avLst/>
            <a:gdLst/>
            <a:ahLst/>
            <a:cxnLst/>
            <a:rect l="l" t="t" r="r" b="b"/>
            <a:pathLst>
              <a:path w="10208768" h="7326037">
                <a:moveTo>
                  <a:pt x="86667" y="0"/>
                </a:moveTo>
                <a:lnTo>
                  <a:pt x="10122101" y="0"/>
                </a:lnTo>
                <a:cubicBezTo>
                  <a:pt x="10169966" y="0"/>
                  <a:pt x="10208768" y="38802"/>
                  <a:pt x="10208768" y="86667"/>
                </a:cubicBezTo>
                <a:lnTo>
                  <a:pt x="10208768" y="7239370"/>
                </a:lnTo>
                <a:cubicBezTo>
                  <a:pt x="10208768" y="7287235"/>
                  <a:pt x="10169966" y="7326037"/>
                  <a:pt x="10122101" y="7326037"/>
                </a:cubicBezTo>
                <a:lnTo>
                  <a:pt x="86667" y="7326037"/>
                </a:lnTo>
                <a:cubicBezTo>
                  <a:pt x="38802" y="7326037"/>
                  <a:pt x="0" y="7287235"/>
                  <a:pt x="0" y="7239370"/>
                </a:cubicBezTo>
                <a:lnTo>
                  <a:pt x="0" y="86667"/>
                </a:lnTo>
                <a:cubicBezTo>
                  <a:pt x="0" y="38834"/>
                  <a:pt x="38834" y="0"/>
                  <a:pt x="8666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5024" dist="4334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06891" y="1560576"/>
            <a:ext cx="9959509" cy="303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Queue-Based Event Logging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06891" y="1950720"/>
            <a:ext cx="9948672" cy="5635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6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Deque implements a </a:t>
            </a:r>
            <a:r>
              <a:rPr lang="en-US" sz="136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1000-entry circular buffer</a:t>
            </a:r>
            <a:r>
              <a:rPr lang="en-US" sz="136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syslog events with O(1) insertion/deletion at both ends, critical for high-frequency system events.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06891" y="2644309"/>
            <a:ext cx="1235456" cy="997035"/>
          </a:xfrm>
          <a:custGeom>
            <a:avLst/>
            <a:gdLst/>
            <a:ahLst/>
            <a:cxnLst/>
            <a:rect l="l" t="t" r="r" b="b"/>
            <a:pathLst>
              <a:path w="1235456" h="997035">
                <a:moveTo>
                  <a:pt x="86702" y="0"/>
                </a:moveTo>
                <a:lnTo>
                  <a:pt x="1148754" y="0"/>
                </a:lnTo>
                <a:cubicBezTo>
                  <a:pt x="1196606" y="0"/>
                  <a:pt x="1235456" y="38850"/>
                  <a:pt x="1235456" y="86702"/>
                </a:cubicBezTo>
                <a:lnTo>
                  <a:pt x="1235456" y="910333"/>
                </a:lnTo>
                <a:cubicBezTo>
                  <a:pt x="1235456" y="958185"/>
                  <a:pt x="1196606" y="997035"/>
                  <a:pt x="1148754" y="997035"/>
                </a:cubicBezTo>
                <a:lnTo>
                  <a:pt x="86702" y="997035"/>
                </a:lnTo>
                <a:cubicBezTo>
                  <a:pt x="38850" y="997035"/>
                  <a:pt x="0" y="958185"/>
                  <a:pt x="0" y="910333"/>
                </a:cubicBezTo>
                <a:lnTo>
                  <a:pt x="0" y="86702"/>
                </a:lnTo>
                <a:cubicBezTo>
                  <a:pt x="0" y="38850"/>
                  <a:pt x="38850" y="0"/>
                  <a:pt x="8670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8" name="Text 6"/>
          <p:cNvSpPr/>
          <p:nvPr/>
        </p:nvSpPr>
        <p:spPr>
          <a:xfrm>
            <a:off x="682752" y="2817707"/>
            <a:ext cx="1083733" cy="4334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072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1000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42357" y="3251200"/>
            <a:ext cx="964523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5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Buffer Size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010438" y="2774357"/>
            <a:ext cx="8539819" cy="260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Circular Buffer Behavior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010438" y="3077803"/>
            <a:ext cx="8528981" cy="4334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Maintains most recent events, discarding oldest when full. Double-ended structure enables push/pop at both ends with constant-time operations.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6891" y="3771392"/>
            <a:ext cx="4865963" cy="866987"/>
          </a:xfrm>
          <a:custGeom>
            <a:avLst/>
            <a:gdLst/>
            <a:ahLst/>
            <a:cxnLst/>
            <a:rect l="l" t="t" r="r" b="b"/>
            <a:pathLst>
              <a:path w="4865963" h="866987">
                <a:moveTo>
                  <a:pt x="43349" y="0"/>
                </a:moveTo>
                <a:lnTo>
                  <a:pt x="4822613" y="0"/>
                </a:lnTo>
                <a:cubicBezTo>
                  <a:pt x="4846555" y="0"/>
                  <a:pt x="4865963" y="19408"/>
                  <a:pt x="4865963" y="43349"/>
                </a:cubicBezTo>
                <a:lnTo>
                  <a:pt x="4865963" y="823637"/>
                </a:lnTo>
                <a:cubicBezTo>
                  <a:pt x="4865963" y="847579"/>
                  <a:pt x="4846555" y="866987"/>
                  <a:pt x="4822613" y="866987"/>
                </a:cubicBezTo>
                <a:lnTo>
                  <a:pt x="43349" y="866987"/>
                </a:lnTo>
                <a:cubicBezTo>
                  <a:pt x="19408" y="866987"/>
                  <a:pt x="0" y="847579"/>
                  <a:pt x="0" y="823637"/>
                </a:cubicBezTo>
                <a:lnTo>
                  <a:pt x="0" y="43349"/>
                </a:lnTo>
                <a:cubicBezTo>
                  <a:pt x="0" y="19408"/>
                  <a:pt x="19408" y="0"/>
                  <a:pt x="43349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3" name="Text 11"/>
          <p:cNvSpPr/>
          <p:nvPr/>
        </p:nvSpPr>
        <p:spPr>
          <a:xfrm>
            <a:off x="655659" y="3901440"/>
            <a:ext cx="4768427" cy="390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6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O(1)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9008" y="4291584"/>
            <a:ext cx="4681728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Push Operation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00869" y="3771392"/>
            <a:ext cx="4865963" cy="866987"/>
          </a:xfrm>
          <a:custGeom>
            <a:avLst/>
            <a:gdLst/>
            <a:ahLst/>
            <a:cxnLst/>
            <a:rect l="l" t="t" r="r" b="b"/>
            <a:pathLst>
              <a:path w="4865963" h="866987">
                <a:moveTo>
                  <a:pt x="43349" y="0"/>
                </a:moveTo>
                <a:lnTo>
                  <a:pt x="4822613" y="0"/>
                </a:lnTo>
                <a:cubicBezTo>
                  <a:pt x="4846555" y="0"/>
                  <a:pt x="4865963" y="19408"/>
                  <a:pt x="4865963" y="43349"/>
                </a:cubicBezTo>
                <a:lnTo>
                  <a:pt x="4865963" y="823637"/>
                </a:lnTo>
                <a:cubicBezTo>
                  <a:pt x="4865963" y="847579"/>
                  <a:pt x="4846555" y="866987"/>
                  <a:pt x="4822613" y="866987"/>
                </a:cubicBezTo>
                <a:lnTo>
                  <a:pt x="43349" y="866987"/>
                </a:lnTo>
                <a:cubicBezTo>
                  <a:pt x="19408" y="866987"/>
                  <a:pt x="0" y="847579"/>
                  <a:pt x="0" y="823637"/>
                </a:cubicBezTo>
                <a:lnTo>
                  <a:pt x="0" y="43349"/>
                </a:lnTo>
                <a:cubicBezTo>
                  <a:pt x="0" y="19408"/>
                  <a:pt x="19408" y="0"/>
                  <a:pt x="43349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6" name="Text 14"/>
          <p:cNvSpPr/>
          <p:nvPr/>
        </p:nvSpPr>
        <p:spPr>
          <a:xfrm>
            <a:off x="5649637" y="3901440"/>
            <a:ext cx="4768427" cy="390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6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O(1)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692987" y="4291584"/>
            <a:ext cx="4681728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Pop Operation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6891" y="4768427"/>
            <a:ext cx="9861973" cy="3771392"/>
          </a:xfrm>
          <a:custGeom>
            <a:avLst/>
            <a:gdLst/>
            <a:ahLst/>
            <a:cxnLst/>
            <a:rect l="l" t="t" r="r" b="b"/>
            <a:pathLst>
              <a:path w="9861973" h="3771392">
                <a:moveTo>
                  <a:pt x="86704" y="0"/>
                </a:moveTo>
                <a:lnTo>
                  <a:pt x="9775269" y="0"/>
                </a:lnTo>
                <a:cubicBezTo>
                  <a:pt x="9823154" y="0"/>
                  <a:pt x="9861973" y="38819"/>
                  <a:pt x="9861973" y="86704"/>
                </a:cubicBezTo>
                <a:lnTo>
                  <a:pt x="9861973" y="3684688"/>
                </a:lnTo>
                <a:cubicBezTo>
                  <a:pt x="9861973" y="3732573"/>
                  <a:pt x="9823154" y="3771392"/>
                  <a:pt x="9775269" y="3771392"/>
                </a:cubicBezTo>
                <a:lnTo>
                  <a:pt x="86704" y="3771392"/>
                </a:lnTo>
                <a:cubicBezTo>
                  <a:pt x="38819" y="3771392"/>
                  <a:pt x="0" y="3732573"/>
                  <a:pt x="0" y="3684688"/>
                </a:cubicBezTo>
                <a:lnTo>
                  <a:pt x="0" y="86704"/>
                </a:lnTo>
                <a:cubicBezTo>
                  <a:pt x="0" y="38819"/>
                  <a:pt x="38819" y="0"/>
                  <a:pt x="86704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9" name="Text 17"/>
          <p:cNvSpPr/>
          <p:nvPr/>
        </p:nvSpPr>
        <p:spPr>
          <a:xfrm>
            <a:off x="736939" y="4898475"/>
            <a:ext cx="9677739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36939" y="5201920"/>
            <a:ext cx="9601877" cy="3207851"/>
          </a:xfrm>
          <a:custGeom>
            <a:avLst/>
            <a:gdLst/>
            <a:ahLst/>
            <a:cxnLst/>
            <a:rect l="l" t="t" r="r" b="b"/>
            <a:pathLst>
              <a:path w="9601877" h="3207851">
                <a:moveTo>
                  <a:pt x="43338" y="0"/>
                </a:moveTo>
                <a:lnTo>
                  <a:pt x="9558539" y="0"/>
                </a:lnTo>
                <a:cubicBezTo>
                  <a:pt x="9582474" y="0"/>
                  <a:pt x="9601877" y="19403"/>
                  <a:pt x="9601877" y="43338"/>
                </a:cubicBezTo>
                <a:lnTo>
                  <a:pt x="9601877" y="3164513"/>
                </a:lnTo>
                <a:cubicBezTo>
                  <a:pt x="9601877" y="3188448"/>
                  <a:pt x="9582474" y="3207851"/>
                  <a:pt x="9558539" y="3207851"/>
                </a:cubicBezTo>
                <a:lnTo>
                  <a:pt x="43338" y="3207851"/>
                </a:lnTo>
                <a:cubicBezTo>
                  <a:pt x="19403" y="3207851"/>
                  <a:pt x="0" y="3188448"/>
                  <a:pt x="0" y="3164513"/>
                </a:cubicBezTo>
                <a:lnTo>
                  <a:pt x="0" y="43338"/>
                </a:lnTo>
                <a:cubicBezTo>
                  <a:pt x="0" y="19419"/>
                  <a:pt x="19419" y="0"/>
                  <a:pt x="43338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823637" y="5288619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Syslog Entry Structure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23637" y="5462016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</a:t>
            </a:r>
            <a:r>
              <a:rPr lang="en-US" sz="102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SyslogEntry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10336" y="5635413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time_t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timestamp;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10336" y="5808811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deviceID;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10336" y="5982208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message;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10336" y="6155605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severity;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3637" y="6329003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3637" y="6545749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Circular Buffer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3637" y="6719147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std::deque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SyslogEntry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syslogBuffer;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3637" y="6892544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constsize_t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MAX_ENTRIES = </a:t>
            </a:r>
            <a:r>
              <a:rPr lang="en-US" sz="102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1000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23637" y="7109291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Add Event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23637" y="7282688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logEvent(</a:t>
            </a: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constSyslogEntry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entry) {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10336" y="7456085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(syslogBuffer.size() &gt;= MAX_ENTRIES) {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97035" y="7629483"/>
            <a:ext cx="9320107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syslogBuffer.pop_front();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10336" y="7802880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10336" y="7976277"/>
            <a:ext cx="9406805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syslogBuffer.push_back(entry);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23637" y="8149675"/>
            <a:ext cx="9493504" cy="173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811595" y="1387179"/>
            <a:ext cx="5017685" cy="2600960"/>
          </a:xfrm>
          <a:custGeom>
            <a:avLst/>
            <a:gdLst/>
            <a:ahLst/>
            <a:cxnLst/>
            <a:rect l="l" t="t" r="r" b="b"/>
            <a:pathLst>
              <a:path w="5017685" h="2600960">
                <a:moveTo>
                  <a:pt x="86690" y="0"/>
                </a:moveTo>
                <a:lnTo>
                  <a:pt x="4930995" y="0"/>
                </a:lnTo>
                <a:cubicBezTo>
                  <a:pt x="4978873" y="0"/>
                  <a:pt x="5017685" y="38812"/>
                  <a:pt x="5017685" y="86690"/>
                </a:cubicBezTo>
                <a:lnTo>
                  <a:pt x="5017685" y="2514270"/>
                </a:lnTo>
                <a:cubicBezTo>
                  <a:pt x="5017685" y="2562148"/>
                  <a:pt x="4978873" y="2600960"/>
                  <a:pt x="4930995" y="2600960"/>
                </a:cubicBezTo>
                <a:lnTo>
                  <a:pt x="86690" y="2600960"/>
                </a:lnTo>
                <a:cubicBezTo>
                  <a:pt x="38812" y="2600960"/>
                  <a:pt x="0" y="2562148"/>
                  <a:pt x="0" y="2514270"/>
                </a:cubicBezTo>
                <a:lnTo>
                  <a:pt x="0" y="86690"/>
                </a:lnTo>
                <a:cubicBezTo>
                  <a:pt x="0" y="38844"/>
                  <a:pt x="38844" y="0"/>
                  <a:pt x="866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5024" dist="4334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9" name="Text 37"/>
          <p:cNvSpPr/>
          <p:nvPr/>
        </p:nvSpPr>
        <p:spPr>
          <a:xfrm>
            <a:off x="10984992" y="1560576"/>
            <a:ext cx="4768427" cy="303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Advantages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984992" y="1994069"/>
            <a:ext cx="4757589" cy="5635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6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Deque provides constant-time operations for event logging, critical for high-frequency system events.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017504" y="2731008"/>
            <a:ext cx="151723" cy="173397"/>
          </a:xfrm>
          <a:custGeom>
            <a:avLst/>
            <a:gdLst/>
            <a:ahLst/>
            <a:cxnLst/>
            <a:rect l="l" t="t" r="r" b="b"/>
            <a:pathLst>
              <a:path w="151723" h="173397">
                <a:moveTo>
                  <a:pt x="147252" y="23741"/>
                </a:moveTo>
                <a:cubicBezTo>
                  <a:pt x="152095" y="27263"/>
                  <a:pt x="153179" y="34036"/>
                  <a:pt x="149657" y="38879"/>
                </a:cubicBezTo>
                <a:lnTo>
                  <a:pt x="62958" y="158090"/>
                </a:lnTo>
                <a:cubicBezTo>
                  <a:pt x="61095" y="160663"/>
                  <a:pt x="58217" y="162255"/>
                  <a:pt x="55033" y="162526"/>
                </a:cubicBezTo>
                <a:cubicBezTo>
                  <a:pt x="51850" y="162797"/>
                  <a:pt x="48768" y="161612"/>
                  <a:pt x="46533" y="159377"/>
                </a:cubicBezTo>
                <a:lnTo>
                  <a:pt x="3183" y="116027"/>
                </a:lnTo>
                <a:cubicBezTo>
                  <a:pt x="-1050" y="111794"/>
                  <a:pt x="-1050" y="104919"/>
                  <a:pt x="3183" y="100686"/>
                </a:cubicBezTo>
                <a:cubicBezTo>
                  <a:pt x="7417" y="96452"/>
                  <a:pt x="14292" y="96452"/>
                  <a:pt x="18525" y="100686"/>
                </a:cubicBezTo>
                <a:lnTo>
                  <a:pt x="52900" y="135060"/>
                </a:lnTo>
                <a:lnTo>
                  <a:pt x="132148" y="26111"/>
                </a:lnTo>
                <a:cubicBezTo>
                  <a:pt x="135670" y="21268"/>
                  <a:pt x="142443" y="20185"/>
                  <a:pt x="147286" y="23707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2" name="Text 40"/>
          <p:cNvSpPr/>
          <p:nvPr/>
        </p:nvSpPr>
        <p:spPr>
          <a:xfrm>
            <a:off x="11288437" y="2687659"/>
            <a:ext cx="2600960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Double-ended: Push/pop at both ends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017504" y="3034453"/>
            <a:ext cx="151723" cy="173397"/>
          </a:xfrm>
          <a:custGeom>
            <a:avLst/>
            <a:gdLst/>
            <a:ahLst/>
            <a:cxnLst/>
            <a:rect l="l" t="t" r="r" b="b"/>
            <a:pathLst>
              <a:path w="151723" h="173397">
                <a:moveTo>
                  <a:pt x="147252" y="23741"/>
                </a:moveTo>
                <a:cubicBezTo>
                  <a:pt x="152095" y="27263"/>
                  <a:pt x="153179" y="34036"/>
                  <a:pt x="149657" y="38879"/>
                </a:cubicBezTo>
                <a:lnTo>
                  <a:pt x="62958" y="158090"/>
                </a:lnTo>
                <a:cubicBezTo>
                  <a:pt x="61095" y="160663"/>
                  <a:pt x="58217" y="162255"/>
                  <a:pt x="55033" y="162526"/>
                </a:cubicBezTo>
                <a:cubicBezTo>
                  <a:pt x="51850" y="162797"/>
                  <a:pt x="48768" y="161612"/>
                  <a:pt x="46533" y="159377"/>
                </a:cubicBezTo>
                <a:lnTo>
                  <a:pt x="3183" y="116027"/>
                </a:lnTo>
                <a:cubicBezTo>
                  <a:pt x="-1050" y="111794"/>
                  <a:pt x="-1050" y="104919"/>
                  <a:pt x="3183" y="100686"/>
                </a:cubicBezTo>
                <a:cubicBezTo>
                  <a:pt x="7417" y="96452"/>
                  <a:pt x="14292" y="96452"/>
                  <a:pt x="18525" y="100686"/>
                </a:cubicBezTo>
                <a:lnTo>
                  <a:pt x="52900" y="135060"/>
                </a:lnTo>
                <a:lnTo>
                  <a:pt x="132148" y="26111"/>
                </a:lnTo>
                <a:cubicBezTo>
                  <a:pt x="135670" y="21268"/>
                  <a:pt x="142443" y="20185"/>
                  <a:pt x="147286" y="23707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4" name="Text 42"/>
          <p:cNvSpPr/>
          <p:nvPr/>
        </p:nvSpPr>
        <p:spPr>
          <a:xfrm>
            <a:off x="11288437" y="2991104"/>
            <a:ext cx="3186176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Chronological Order: Maintains event sequence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017504" y="3337899"/>
            <a:ext cx="151723" cy="173397"/>
          </a:xfrm>
          <a:custGeom>
            <a:avLst/>
            <a:gdLst/>
            <a:ahLst/>
            <a:cxnLst/>
            <a:rect l="l" t="t" r="r" b="b"/>
            <a:pathLst>
              <a:path w="151723" h="173397">
                <a:moveTo>
                  <a:pt x="147252" y="23741"/>
                </a:moveTo>
                <a:cubicBezTo>
                  <a:pt x="152095" y="27263"/>
                  <a:pt x="153179" y="34036"/>
                  <a:pt x="149657" y="38879"/>
                </a:cubicBezTo>
                <a:lnTo>
                  <a:pt x="62958" y="158090"/>
                </a:lnTo>
                <a:cubicBezTo>
                  <a:pt x="61095" y="160663"/>
                  <a:pt x="58217" y="162255"/>
                  <a:pt x="55033" y="162526"/>
                </a:cubicBezTo>
                <a:cubicBezTo>
                  <a:pt x="51850" y="162797"/>
                  <a:pt x="48768" y="161612"/>
                  <a:pt x="46533" y="159377"/>
                </a:cubicBezTo>
                <a:lnTo>
                  <a:pt x="3183" y="116027"/>
                </a:lnTo>
                <a:cubicBezTo>
                  <a:pt x="-1050" y="111794"/>
                  <a:pt x="-1050" y="104919"/>
                  <a:pt x="3183" y="100686"/>
                </a:cubicBezTo>
                <a:cubicBezTo>
                  <a:pt x="7417" y="96452"/>
                  <a:pt x="14292" y="96452"/>
                  <a:pt x="18525" y="100686"/>
                </a:cubicBezTo>
                <a:lnTo>
                  <a:pt x="52900" y="135060"/>
                </a:lnTo>
                <a:lnTo>
                  <a:pt x="132148" y="26111"/>
                </a:lnTo>
                <a:cubicBezTo>
                  <a:pt x="135670" y="21268"/>
                  <a:pt x="142443" y="20185"/>
                  <a:pt x="147286" y="23707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6" name="Text 44"/>
          <p:cNvSpPr/>
          <p:nvPr/>
        </p:nvSpPr>
        <p:spPr>
          <a:xfrm>
            <a:off x="11288437" y="3294549"/>
            <a:ext cx="2091605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Constant Time: O(1) operations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1017504" y="3641344"/>
            <a:ext cx="151723" cy="173397"/>
          </a:xfrm>
          <a:custGeom>
            <a:avLst/>
            <a:gdLst/>
            <a:ahLst/>
            <a:cxnLst/>
            <a:rect l="l" t="t" r="r" b="b"/>
            <a:pathLst>
              <a:path w="151723" h="173397">
                <a:moveTo>
                  <a:pt x="147252" y="23741"/>
                </a:moveTo>
                <a:cubicBezTo>
                  <a:pt x="152095" y="27263"/>
                  <a:pt x="153179" y="34036"/>
                  <a:pt x="149657" y="38879"/>
                </a:cubicBezTo>
                <a:lnTo>
                  <a:pt x="62958" y="158090"/>
                </a:lnTo>
                <a:cubicBezTo>
                  <a:pt x="61095" y="160663"/>
                  <a:pt x="58217" y="162255"/>
                  <a:pt x="55033" y="162526"/>
                </a:cubicBezTo>
                <a:cubicBezTo>
                  <a:pt x="51850" y="162797"/>
                  <a:pt x="48768" y="161612"/>
                  <a:pt x="46533" y="159377"/>
                </a:cubicBezTo>
                <a:lnTo>
                  <a:pt x="3183" y="116027"/>
                </a:lnTo>
                <a:cubicBezTo>
                  <a:pt x="-1050" y="111794"/>
                  <a:pt x="-1050" y="104919"/>
                  <a:pt x="3183" y="100686"/>
                </a:cubicBezTo>
                <a:cubicBezTo>
                  <a:pt x="7417" y="96452"/>
                  <a:pt x="14292" y="96452"/>
                  <a:pt x="18525" y="100686"/>
                </a:cubicBezTo>
                <a:lnTo>
                  <a:pt x="52900" y="135060"/>
                </a:lnTo>
                <a:lnTo>
                  <a:pt x="132148" y="26111"/>
                </a:lnTo>
                <a:cubicBezTo>
                  <a:pt x="135670" y="21268"/>
                  <a:pt x="142443" y="20185"/>
                  <a:pt x="147286" y="23707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8" name="Text 46"/>
          <p:cNvSpPr/>
          <p:nvPr/>
        </p:nvSpPr>
        <p:spPr>
          <a:xfrm>
            <a:off x="11288437" y="3597995"/>
            <a:ext cx="2980267" cy="216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Circular Buffer: Automatic overflow handling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23333"/>
            <a:ext cx="1549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kern="0" spc="67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DATA STRUCTURES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762000"/>
            <a:ext cx="1556808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#4: DHCP Pool Allocation </a:t>
            </a:r>
            <a:r>
              <a:rPr lang="en-US" sz="2500" b="1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- Sorting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3333" y="1354667"/>
            <a:ext cx="7598833" cy="7620000"/>
          </a:xfrm>
          <a:custGeom>
            <a:avLst/>
            <a:gdLst/>
            <a:ahLst/>
            <a:cxnLst/>
            <a:rect l="l" t="t" r="r" b="b"/>
            <a:pathLst>
              <a:path w="7598833" h="7620000">
                <a:moveTo>
                  <a:pt x="84651" y="0"/>
                </a:moveTo>
                <a:lnTo>
                  <a:pt x="7514182" y="0"/>
                </a:lnTo>
                <a:cubicBezTo>
                  <a:pt x="7560934" y="0"/>
                  <a:pt x="7598833" y="37900"/>
                  <a:pt x="7598833" y="84651"/>
                </a:cubicBezTo>
                <a:lnTo>
                  <a:pt x="7598833" y="7535349"/>
                </a:lnTo>
                <a:cubicBezTo>
                  <a:pt x="7598833" y="7582100"/>
                  <a:pt x="7560934" y="7620000"/>
                  <a:pt x="7514182" y="7620000"/>
                </a:cubicBezTo>
                <a:lnTo>
                  <a:pt x="84651" y="7620000"/>
                </a:lnTo>
                <a:cubicBezTo>
                  <a:pt x="37900" y="7620000"/>
                  <a:pt x="0" y="7582100"/>
                  <a:pt x="0" y="7535349"/>
                </a:cubicBezTo>
                <a:lnTo>
                  <a:pt x="0" y="84651"/>
                </a:lnTo>
                <a:cubicBezTo>
                  <a:pt x="0" y="37931"/>
                  <a:pt x="37931" y="0"/>
                  <a:pt x="8465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35000" y="1566333"/>
            <a:ext cx="72813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DHCP Management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35000" y="2032000"/>
            <a:ext cx="7260167" cy="550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 provides </a:t>
            </a: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 IP allocation</a:t>
            </a: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deallocation</a:t>
            </a: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7 DHCP pools, maintaining unique addresses with automatic sorting.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5000" y="3069167"/>
            <a:ext cx="1100667" cy="973667"/>
          </a:xfrm>
          <a:custGeom>
            <a:avLst/>
            <a:gdLst/>
            <a:ahLst/>
            <a:cxnLst/>
            <a:rect l="l" t="t" r="r" b="b"/>
            <a:pathLst>
              <a:path w="1100667" h="973667">
                <a:moveTo>
                  <a:pt x="84670" y="0"/>
                </a:moveTo>
                <a:lnTo>
                  <a:pt x="1015997" y="0"/>
                </a:lnTo>
                <a:cubicBezTo>
                  <a:pt x="1062759" y="0"/>
                  <a:pt x="1100667" y="37908"/>
                  <a:pt x="1100667" y="84670"/>
                </a:cubicBezTo>
                <a:lnTo>
                  <a:pt x="1100667" y="888997"/>
                </a:lnTo>
                <a:cubicBezTo>
                  <a:pt x="1100667" y="935759"/>
                  <a:pt x="1062759" y="973667"/>
                  <a:pt x="1015997" y="973667"/>
                </a:cubicBezTo>
                <a:lnTo>
                  <a:pt x="84670" y="973667"/>
                </a:lnTo>
                <a:cubicBezTo>
                  <a:pt x="37908" y="973667"/>
                  <a:pt x="0" y="935759"/>
                  <a:pt x="0" y="888997"/>
                </a:cubicBezTo>
                <a:lnTo>
                  <a:pt x="0" y="84670"/>
                </a:lnTo>
                <a:cubicBezTo>
                  <a:pt x="0" y="37939"/>
                  <a:pt x="37939" y="0"/>
                  <a:pt x="8467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8" name="Text 6"/>
          <p:cNvSpPr/>
          <p:nvPr/>
        </p:nvSpPr>
        <p:spPr>
          <a:xfrm>
            <a:off x="709083" y="3238500"/>
            <a:ext cx="952500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67292" y="3661833"/>
            <a:ext cx="836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DHCP Pools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906654" y="3069167"/>
            <a:ext cx="1090083" cy="973667"/>
          </a:xfrm>
          <a:custGeom>
            <a:avLst/>
            <a:gdLst/>
            <a:ahLst/>
            <a:cxnLst/>
            <a:rect l="l" t="t" r="r" b="b"/>
            <a:pathLst>
              <a:path w="1090083" h="973667">
                <a:moveTo>
                  <a:pt x="84670" y="0"/>
                </a:moveTo>
                <a:lnTo>
                  <a:pt x="1005413" y="0"/>
                </a:lnTo>
                <a:cubicBezTo>
                  <a:pt x="1052175" y="0"/>
                  <a:pt x="1090083" y="37908"/>
                  <a:pt x="1090083" y="84670"/>
                </a:cubicBezTo>
                <a:lnTo>
                  <a:pt x="1090083" y="888997"/>
                </a:lnTo>
                <a:cubicBezTo>
                  <a:pt x="1090083" y="935759"/>
                  <a:pt x="1052175" y="973667"/>
                  <a:pt x="1005413" y="973667"/>
                </a:cubicBezTo>
                <a:lnTo>
                  <a:pt x="84670" y="973667"/>
                </a:lnTo>
                <a:cubicBezTo>
                  <a:pt x="37908" y="973667"/>
                  <a:pt x="0" y="935759"/>
                  <a:pt x="0" y="888997"/>
                </a:cubicBezTo>
                <a:lnTo>
                  <a:pt x="0" y="84670"/>
                </a:lnTo>
                <a:cubicBezTo>
                  <a:pt x="0" y="37939"/>
                  <a:pt x="37939" y="0"/>
                  <a:pt x="8467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1" name="Text 9"/>
          <p:cNvSpPr/>
          <p:nvPr/>
        </p:nvSpPr>
        <p:spPr>
          <a:xfrm>
            <a:off x="1980737" y="3238500"/>
            <a:ext cx="941917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038945" y="3661833"/>
            <a:ext cx="825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IPs per Pool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166070" y="2751667"/>
            <a:ext cx="4646083" cy="1608667"/>
          </a:xfrm>
          <a:custGeom>
            <a:avLst/>
            <a:gdLst/>
            <a:ahLst/>
            <a:cxnLst/>
            <a:rect l="l" t="t" r="r" b="b"/>
            <a:pathLst>
              <a:path w="4646083" h="1608667">
                <a:moveTo>
                  <a:pt x="84664" y="0"/>
                </a:moveTo>
                <a:lnTo>
                  <a:pt x="4561419" y="0"/>
                </a:lnTo>
                <a:cubicBezTo>
                  <a:pt x="4608178" y="0"/>
                  <a:pt x="4646083" y="37905"/>
                  <a:pt x="4646083" y="84664"/>
                </a:cubicBezTo>
                <a:lnTo>
                  <a:pt x="4646083" y="1524003"/>
                </a:lnTo>
                <a:cubicBezTo>
                  <a:pt x="4646083" y="1570761"/>
                  <a:pt x="4608178" y="1608667"/>
                  <a:pt x="4561419" y="1608667"/>
                </a:cubicBezTo>
                <a:lnTo>
                  <a:pt x="84664" y="1608667"/>
                </a:lnTo>
                <a:cubicBezTo>
                  <a:pt x="37905" y="1608667"/>
                  <a:pt x="0" y="1570761"/>
                  <a:pt x="0" y="15240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4" name="Text 12"/>
          <p:cNvSpPr/>
          <p:nvPr/>
        </p:nvSpPr>
        <p:spPr>
          <a:xfrm>
            <a:off x="3335404" y="2921000"/>
            <a:ext cx="4392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Metrics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298362" y="3259667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298362" y="3471333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Allocate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93522" y="3259667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493522" y="3471333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Release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298362" y="3767667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~7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298362" y="3979333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Comparisons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493522" y="3767667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493522" y="3979333"/>
            <a:ext cx="2180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Sorted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5000" y="4529667"/>
            <a:ext cx="7175500" cy="4233333"/>
          </a:xfrm>
          <a:custGeom>
            <a:avLst/>
            <a:gdLst/>
            <a:ahLst/>
            <a:cxnLst/>
            <a:rect l="l" t="t" r="r" b="b"/>
            <a:pathLst>
              <a:path w="7175500" h="4233333">
                <a:moveTo>
                  <a:pt x="84667" y="0"/>
                </a:moveTo>
                <a:lnTo>
                  <a:pt x="7090833" y="0"/>
                </a:lnTo>
                <a:cubicBezTo>
                  <a:pt x="7137593" y="0"/>
                  <a:pt x="7175500" y="37907"/>
                  <a:pt x="7175500" y="84667"/>
                </a:cubicBezTo>
                <a:lnTo>
                  <a:pt x="7175500" y="4148667"/>
                </a:lnTo>
                <a:cubicBezTo>
                  <a:pt x="7175500" y="4195427"/>
                  <a:pt x="7137593" y="4233333"/>
                  <a:pt x="7090833" y="4233333"/>
                </a:cubicBezTo>
                <a:lnTo>
                  <a:pt x="84667" y="4233333"/>
                </a:lnTo>
                <a:cubicBezTo>
                  <a:pt x="37907" y="4233333"/>
                  <a:pt x="0" y="4195427"/>
                  <a:pt x="0" y="414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24" name="Text 22"/>
          <p:cNvSpPr/>
          <p:nvPr/>
        </p:nvSpPr>
        <p:spPr>
          <a:xfrm>
            <a:off x="804333" y="4699000"/>
            <a:ext cx="6910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04333" y="4995333"/>
            <a:ext cx="6836833" cy="3598333"/>
          </a:xfrm>
          <a:custGeom>
            <a:avLst/>
            <a:gdLst/>
            <a:ahLst/>
            <a:cxnLst/>
            <a:rect l="l" t="t" r="r" b="b"/>
            <a:pathLst>
              <a:path w="6836833" h="3598333">
                <a:moveTo>
                  <a:pt x="42316" y="0"/>
                </a:moveTo>
                <a:lnTo>
                  <a:pt x="6794517" y="0"/>
                </a:lnTo>
                <a:cubicBezTo>
                  <a:pt x="6817888" y="0"/>
                  <a:pt x="6836833" y="18946"/>
                  <a:pt x="6836833" y="42316"/>
                </a:cubicBezTo>
                <a:lnTo>
                  <a:pt x="6836833" y="3556017"/>
                </a:lnTo>
                <a:cubicBezTo>
                  <a:pt x="6836833" y="3579388"/>
                  <a:pt x="6817888" y="3598333"/>
                  <a:pt x="6794517" y="3598333"/>
                </a:cubicBezTo>
                <a:lnTo>
                  <a:pt x="42316" y="3598333"/>
                </a:lnTo>
                <a:cubicBezTo>
                  <a:pt x="18946" y="3598333"/>
                  <a:pt x="0" y="3579388"/>
                  <a:pt x="0" y="3556017"/>
                </a:cubicBezTo>
                <a:lnTo>
                  <a:pt x="0" y="42316"/>
                </a:lnTo>
                <a:cubicBezTo>
                  <a:pt x="0" y="18961"/>
                  <a:pt x="18961" y="0"/>
                  <a:pt x="42316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31333" y="5122333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DHCP Pool using Set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31333" y="5334000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std::set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dhcpPool;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31333" y="5630333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Initialize Pool (IPs 1-254)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31333" y="5842000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 = </a:t>
            </a: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254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16000" y="6053667"/>
            <a:ext cx="65722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dhcpPool.insert(i);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31333" y="6265333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31333" y="6561667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Allocate IP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31333" y="6773333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allocateIP() {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16000" y="6985000"/>
            <a:ext cx="65722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(!dhcpPool.empty()) {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00667" y="7196667"/>
            <a:ext cx="6487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= *dhcpPool.begin();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00667" y="7408333"/>
            <a:ext cx="6487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dhcpPool.erase(ip);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00667" y="7620000"/>
            <a:ext cx="6487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ip;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6000" y="7831667"/>
            <a:ext cx="65722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16000" y="8043333"/>
            <a:ext cx="65722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</a:t>
            </a: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No IPs available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31333" y="8255000"/>
            <a:ext cx="6656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33833" y="1354667"/>
            <a:ext cx="7598833" cy="7620000"/>
          </a:xfrm>
          <a:custGeom>
            <a:avLst/>
            <a:gdLst/>
            <a:ahLst/>
            <a:cxnLst/>
            <a:rect l="l" t="t" r="r" b="b"/>
            <a:pathLst>
              <a:path w="7598833" h="7620000">
                <a:moveTo>
                  <a:pt x="84651" y="0"/>
                </a:moveTo>
                <a:lnTo>
                  <a:pt x="7514182" y="0"/>
                </a:lnTo>
                <a:cubicBezTo>
                  <a:pt x="7560934" y="0"/>
                  <a:pt x="7598833" y="37900"/>
                  <a:pt x="7598833" y="84651"/>
                </a:cubicBezTo>
                <a:lnTo>
                  <a:pt x="7598833" y="7535349"/>
                </a:lnTo>
                <a:cubicBezTo>
                  <a:pt x="7598833" y="7582100"/>
                  <a:pt x="7560934" y="7620000"/>
                  <a:pt x="7514182" y="7620000"/>
                </a:cubicBezTo>
                <a:lnTo>
                  <a:pt x="84651" y="7620000"/>
                </a:lnTo>
                <a:cubicBezTo>
                  <a:pt x="37900" y="7620000"/>
                  <a:pt x="0" y="7582100"/>
                  <a:pt x="0" y="7535349"/>
                </a:cubicBezTo>
                <a:lnTo>
                  <a:pt x="0" y="84651"/>
                </a:lnTo>
                <a:cubicBezTo>
                  <a:pt x="0" y="37931"/>
                  <a:pt x="37931" y="0"/>
                  <a:pt x="8465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2" name="Text 40"/>
          <p:cNvSpPr/>
          <p:nvPr/>
        </p:nvSpPr>
        <p:spPr>
          <a:xfrm>
            <a:off x="8445500" y="1566333"/>
            <a:ext cx="72813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DHCP Pool Configuration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45500" y="2032000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4" name="Text 42"/>
          <p:cNvSpPr/>
          <p:nvPr/>
        </p:nvSpPr>
        <p:spPr>
          <a:xfrm>
            <a:off x="8572500" y="2159000"/>
            <a:ext cx="1037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Management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572500" y="2413000"/>
            <a:ext cx="1026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10.10.10.0/24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5289169" y="2222500"/>
            <a:ext cx="32808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45500" y="2836333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8" name="Text 46"/>
          <p:cNvSpPr/>
          <p:nvPr/>
        </p:nvSpPr>
        <p:spPr>
          <a:xfrm>
            <a:off x="8572500" y="2963333"/>
            <a:ext cx="95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72500" y="3217333"/>
            <a:ext cx="941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10.10.20.0/24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4923713" y="3026833"/>
            <a:ext cx="6985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Sales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445500" y="3640667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52" name="Text 50"/>
          <p:cNvSpPr/>
          <p:nvPr/>
        </p:nvSpPr>
        <p:spPr>
          <a:xfrm>
            <a:off x="8572500" y="3767667"/>
            <a:ext cx="963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Sales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572500" y="4021667"/>
            <a:ext cx="952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10.10.30.0/24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4652956" y="3831167"/>
            <a:ext cx="96308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445500" y="4445000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56" name="Text 54"/>
          <p:cNvSpPr/>
          <p:nvPr/>
        </p:nvSpPr>
        <p:spPr>
          <a:xfrm>
            <a:off x="8572500" y="4572000"/>
            <a:ext cx="95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572500" y="4826000"/>
            <a:ext cx="941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10.10.40.0/24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5164043" y="4635500"/>
            <a:ext cx="45508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HR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445500" y="5249333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0" name="Text 58"/>
          <p:cNvSpPr/>
          <p:nvPr/>
        </p:nvSpPr>
        <p:spPr>
          <a:xfrm>
            <a:off x="8572500" y="5376333"/>
            <a:ext cx="963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HR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572500" y="5630333"/>
            <a:ext cx="952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10.10.50.0/24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4872119" y="5439833"/>
            <a:ext cx="75141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Voice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445500" y="6053667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4" name="Text 62"/>
          <p:cNvSpPr/>
          <p:nvPr/>
        </p:nvSpPr>
        <p:spPr>
          <a:xfrm>
            <a:off x="8572500" y="6180667"/>
            <a:ext cx="963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Voice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572500" y="6434667"/>
            <a:ext cx="952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10.10.60.0/24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4524192" y="6244167"/>
            <a:ext cx="110066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Wireless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445500" y="6858000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8" name="Text 66"/>
          <p:cNvSpPr/>
          <p:nvPr/>
        </p:nvSpPr>
        <p:spPr>
          <a:xfrm>
            <a:off x="8572500" y="6985000"/>
            <a:ext cx="95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Wireless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572500" y="7239000"/>
            <a:ext cx="941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10.10.70.0/24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445500" y="7747000"/>
            <a:ext cx="7175500" cy="719667"/>
          </a:xfrm>
          <a:custGeom>
            <a:avLst/>
            <a:gdLst/>
            <a:ahLst/>
            <a:cxnLst/>
            <a:rect l="l" t="t" r="r" b="b"/>
            <a:pathLst>
              <a:path w="7175500" h="719667">
                <a:moveTo>
                  <a:pt x="42331" y="0"/>
                </a:moveTo>
                <a:lnTo>
                  <a:pt x="7133169" y="0"/>
                </a:lnTo>
                <a:cubicBezTo>
                  <a:pt x="7156548" y="0"/>
                  <a:pt x="7175500" y="18952"/>
                  <a:pt x="7175500" y="42331"/>
                </a:cubicBezTo>
                <a:lnTo>
                  <a:pt x="7175500" y="677336"/>
                </a:lnTo>
                <a:cubicBezTo>
                  <a:pt x="7175500" y="700715"/>
                  <a:pt x="7156548" y="719667"/>
                  <a:pt x="7133169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8572500" y="7874000"/>
            <a:ext cx="6995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Advantages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572500" y="8128000"/>
            <a:ext cx="6995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 enables efficient IP management with automatic sorting and uniqueness guarantees.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gliffy.com/ea44855d14d4017e39e64d40d9609c21a92bb86c.png"/>
          <p:cNvPicPr>
            <a:picLocks noChangeAspect="1"/>
          </p:cNvPicPr>
          <p:nvPr/>
        </p:nvPicPr>
        <p:blipFill>
          <a:blip r:embed="rId3"/>
          <a:srcRect t="29481" b="2948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12C42">
                  <a:alpha val="95000"/>
                </a:srgbClr>
              </a:gs>
              <a:gs pos="50000">
                <a:srgbClr val="5B6B8A">
                  <a:alpha val="85000"/>
                </a:srgbClr>
              </a:gs>
              <a:gs pos="100000">
                <a:srgbClr val="212C42">
                  <a:alpha val="90000"/>
                </a:srgbClr>
              </a:gs>
            </a:gsLst>
            <a:lin ang="189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2679700"/>
            <a:ext cx="1816100" cy="457200"/>
          </a:xfrm>
          <a:custGeom>
            <a:avLst/>
            <a:gdLst/>
            <a:ahLst/>
            <a:cxnLst/>
            <a:rect l="l" t="t" r="r" b="b"/>
            <a:pathLst>
              <a:path w="1816100" h="457200">
                <a:moveTo>
                  <a:pt x="50799" y="0"/>
                </a:moveTo>
                <a:lnTo>
                  <a:pt x="1765301" y="0"/>
                </a:lnTo>
                <a:cubicBezTo>
                  <a:pt x="1793356" y="0"/>
                  <a:pt x="1816100" y="22744"/>
                  <a:pt x="1816100" y="50799"/>
                </a:cubicBezTo>
                <a:lnTo>
                  <a:pt x="1816100" y="406401"/>
                </a:lnTo>
                <a:cubicBezTo>
                  <a:pt x="1816100" y="434456"/>
                  <a:pt x="1793356" y="457200"/>
                  <a:pt x="17653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508000" y="2679700"/>
            <a:ext cx="19050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Three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644900"/>
            <a:ext cx="156210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Advanced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Implementations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473700"/>
            <a:ext cx="8686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Specialized data structures for network optimization and advanced routing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305" y="450305"/>
            <a:ext cx="15445452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8" b="1" kern="0" spc="7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IMPLEMENTATIONS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50305" y="810548"/>
            <a:ext cx="15524255" cy="405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59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#5: ARP Cache - std::map + std::vector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50305" y="1440975"/>
            <a:ext cx="10176886" cy="6394327"/>
          </a:xfrm>
          <a:custGeom>
            <a:avLst/>
            <a:gdLst/>
            <a:ahLst/>
            <a:cxnLst/>
            <a:rect l="l" t="t" r="r" b="b"/>
            <a:pathLst>
              <a:path w="10176886" h="6394327">
                <a:moveTo>
                  <a:pt x="90032" y="0"/>
                </a:moveTo>
                <a:lnTo>
                  <a:pt x="10086854" y="0"/>
                </a:lnTo>
                <a:cubicBezTo>
                  <a:pt x="10136578" y="0"/>
                  <a:pt x="10176886" y="40309"/>
                  <a:pt x="10176886" y="90032"/>
                </a:cubicBezTo>
                <a:lnTo>
                  <a:pt x="10176886" y="6304295"/>
                </a:lnTo>
                <a:cubicBezTo>
                  <a:pt x="10176886" y="6354018"/>
                  <a:pt x="10136578" y="6394327"/>
                  <a:pt x="10086854" y="6394327"/>
                </a:cubicBezTo>
                <a:lnTo>
                  <a:pt x="90032" y="6394327"/>
                </a:lnTo>
                <a:cubicBezTo>
                  <a:pt x="40309" y="6394327"/>
                  <a:pt x="0" y="6354018"/>
                  <a:pt x="0" y="6304295"/>
                </a:cubicBezTo>
                <a:lnTo>
                  <a:pt x="0" y="90032"/>
                </a:lnTo>
                <a:cubicBezTo>
                  <a:pt x="0" y="40342"/>
                  <a:pt x="40342" y="0"/>
                  <a:pt x="9003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7546" dist="450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30427" y="1621097"/>
            <a:ext cx="9917961" cy="315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Hierarchical Mapping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30427" y="2026371"/>
            <a:ext cx="9906704" cy="585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18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Nested structure enables device-specific IP-to-MAC mappings with fast device lookup (O(log n)) and efficient address resolution through linear search in vector.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0427" y="2746859"/>
            <a:ext cx="4840776" cy="855579"/>
          </a:xfrm>
          <a:custGeom>
            <a:avLst/>
            <a:gdLst/>
            <a:ahLst/>
            <a:cxnLst/>
            <a:rect l="l" t="t" r="r" b="b"/>
            <a:pathLst>
              <a:path w="4840776" h="855579">
                <a:moveTo>
                  <a:pt x="90058" y="0"/>
                </a:moveTo>
                <a:lnTo>
                  <a:pt x="4750717" y="0"/>
                </a:lnTo>
                <a:cubicBezTo>
                  <a:pt x="4800455" y="0"/>
                  <a:pt x="4840776" y="40320"/>
                  <a:pt x="4840776" y="90058"/>
                </a:cubicBezTo>
                <a:lnTo>
                  <a:pt x="4840776" y="765521"/>
                </a:lnTo>
                <a:cubicBezTo>
                  <a:pt x="4840776" y="815258"/>
                  <a:pt x="4800455" y="855579"/>
                  <a:pt x="4750717" y="855579"/>
                </a:cubicBezTo>
                <a:lnTo>
                  <a:pt x="90058" y="855579"/>
                </a:lnTo>
                <a:cubicBezTo>
                  <a:pt x="40320" y="855579"/>
                  <a:pt x="0" y="815258"/>
                  <a:pt x="0" y="765521"/>
                </a:cubicBezTo>
                <a:lnTo>
                  <a:pt x="0" y="90058"/>
                </a:lnTo>
                <a:cubicBezTo>
                  <a:pt x="0" y="40354"/>
                  <a:pt x="40354" y="0"/>
                  <a:pt x="90058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8" name="Text 6"/>
          <p:cNvSpPr/>
          <p:nvPr/>
        </p:nvSpPr>
        <p:spPr>
          <a:xfrm>
            <a:off x="697972" y="2881950"/>
            <a:ext cx="4705684" cy="360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2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6116" y="3242194"/>
            <a:ext cx="4649396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4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Lookup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604535" y="2746859"/>
            <a:ext cx="4840776" cy="855579"/>
          </a:xfrm>
          <a:custGeom>
            <a:avLst/>
            <a:gdLst/>
            <a:ahLst/>
            <a:cxnLst/>
            <a:rect l="l" t="t" r="r" b="b"/>
            <a:pathLst>
              <a:path w="4840776" h="855579">
                <a:moveTo>
                  <a:pt x="90058" y="0"/>
                </a:moveTo>
                <a:lnTo>
                  <a:pt x="4750717" y="0"/>
                </a:lnTo>
                <a:cubicBezTo>
                  <a:pt x="4800455" y="0"/>
                  <a:pt x="4840776" y="40320"/>
                  <a:pt x="4840776" y="90058"/>
                </a:cubicBezTo>
                <a:lnTo>
                  <a:pt x="4840776" y="765521"/>
                </a:lnTo>
                <a:cubicBezTo>
                  <a:pt x="4840776" y="815258"/>
                  <a:pt x="4800455" y="855579"/>
                  <a:pt x="4750717" y="855579"/>
                </a:cubicBezTo>
                <a:lnTo>
                  <a:pt x="90058" y="855579"/>
                </a:lnTo>
                <a:cubicBezTo>
                  <a:pt x="40320" y="855579"/>
                  <a:pt x="0" y="815258"/>
                  <a:pt x="0" y="765521"/>
                </a:cubicBezTo>
                <a:lnTo>
                  <a:pt x="0" y="90058"/>
                </a:lnTo>
                <a:cubicBezTo>
                  <a:pt x="0" y="40354"/>
                  <a:pt x="40354" y="0"/>
                  <a:pt x="90058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1" name="Text 9"/>
          <p:cNvSpPr/>
          <p:nvPr/>
        </p:nvSpPr>
        <p:spPr>
          <a:xfrm>
            <a:off x="5672080" y="2881950"/>
            <a:ext cx="4705684" cy="360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2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00224" y="3242194"/>
            <a:ext cx="4649396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4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ARP Search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0427" y="3737529"/>
            <a:ext cx="9816643" cy="3017042"/>
          </a:xfrm>
          <a:custGeom>
            <a:avLst/>
            <a:gdLst/>
            <a:ahLst/>
            <a:cxnLst/>
            <a:rect l="l" t="t" r="r" b="b"/>
            <a:pathLst>
              <a:path w="9816643" h="3017042">
                <a:moveTo>
                  <a:pt x="90059" y="0"/>
                </a:moveTo>
                <a:lnTo>
                  <a:pt x="9726584" y="0"/>
                </a:lnTo>
                <a:cubicBezTo>
                  <a:pt x="9776322" y="0"/>
                  <a:pt x="9816643" y="40321"/>
                  <a:pt x="9816643" y="90059"/>
                </a:cubicBezTo>
                <a:lnTo>
                  <a:pt x="9816643" y="2926983"/>
                </a:lnTo>
                <a:cubicBezTo>
                  <a:pt x="9816643" y="2976721"/>
                  <a:pt x="9776322" y="3017042"/>
                  <a:pt x="9726584" y="3017042"/>
                </a:cubicBezTo>
                <a:lnTo>
                  <a:pt x="90059" y="3017042"/>
                </a:lnTo>
                <a:cubicBezTo>
                  <a:pt x="40321" y="3017042"/>
                  <a:pt x="0" y="2976721"/>
                  <a:pt x="0" y="2926983"/>
                </a:cubicBezTo>
                <a:lnTo>
                  <a:pt x="0" y="90059"/>
                </a:lnTo>
                <a:cubicBezTo>
                  <a:pt x="0" y="40354"/>
                  <a:pt x="40354" y="0"/>
                  <a:pt x="90059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4" name="Text 12"/>
          <p:cNvSpPr/>
          <p:nvPr/>
        </p:nvSpPr>
        <p:spPr>
          <a:xfrm>
            <a:off x="765518" y="3872620"/>
            <a:ext cx="9625263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65518" y="4187834"/>
            <a:ext cx="9546460" cy="2431645"/>
          </a:xfrm>
          <a:custGeom>
            <a:avLst/>
            <a:gdLst/>
            <a:ahLst/>
            <a:cxnLst/>
            <a:rect l="l" t="t" r="r" b="b"/>
            <a:pathLst>
              <a:path w="9546460" h="2431645">
                <a:moveTo>
                  <a:pt x="45034" y="0"/>
                </a:moveTo>
                <a:lnTo>
                  <a:pt x="9501426" y="0"/>
                </a:lnTo>
                <a:cubicBezTo>
                  <a:pt x="9526297" y="0"/>
                  <a:pt x="9546460" y="20162"/>
                  <a:pt x="9546460" y="45034"/>
                </a:cubicBezTo>
                <a:lnTo>
                  <a:pt x="9546460" y="2386611"/>
                </a:lnTo>
                <a:cubicBezTo>
                  <a:pt x="9546460" y="2411483"/>
                  <a:pt x="9526297" y="2431645"/>
                  <a:pt x="9501426" y="2431645"/>
                </a:cubicBezTo>
                <a:lnTo>
                  <a:pt x="45034" y="2431645"/>
                </a:lnTo>
                <a:cubicBezTo>
                  <a:pt x="20162" y="2431645"/>
                  <a:pt x="0" y="2411483"/>
                  <a:pt x="0" y="2386611"/>
                </a:cubicBezTo>
                <a:lnTo>
                  <a:pt x="0" y="45034"/>
                </a:lnTo>
                <a:cubicBezTo>
                  <a:pt x="0" y="20179"/>
                  <a:pt x="20179" y="0"/>
                  <a:pt x="45034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55579" y="4277895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ARP Entry Structure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55579" y="4458017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</a:t>
            </a:r>
            <a:r>
              <a:rPr lang="en-US" sz="106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ARPEntry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45640" y="4638139"/>
            <a:ext cx="9343823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ipAddress;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45640" y="4818260"/>
            <a:ext cx="9343823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macAddress;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45640" y="4998382"/>
            <a:ext cx="9343823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time_t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timestamp;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55579" y="5178504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55579" y="5403657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ARP Cache Declaration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55579" y="5583778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std::map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std::vector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ARPEntry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&gt;&gt; arpCache;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55579" y="5808931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Adding ARP Entry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55579" y="5989053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addARPEntry(</a:t>
            </a: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conststring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deviceID, </a:t>
            </a:r>
            <a:r>
              <a:rPr lang="en-US" sz="1064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constARPEntry</a:t>
            </a: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entry) {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45640" y="6169175"/>
            <a:ext cx="9343823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arpCache[deviceID].push_back(entry);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55579" y="6349296"/>
            <a:ext cx="9433884" cy="180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6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803913" y="1440975"/>
            <a:ext cx="4998382" cy="2791889"/>
          </a:xfrm>
          <a:custGeom>
            <a:avLst/>
            <a:gdLst/>
            <a:ahLst/>
            <a:cxnLst/>
            <a:rect l="l" t="t" r="r" b="b"/>
            <a:pathLst>
              <a:path w="4998382" h="2791889">
                <a:moveTo>
                  <a:pt x="90066" y="0"/>
                </a:moveTo>
                <a:lnTo>
                  <a:pt x="4908316" y="0"/>
                </a:lnTo>
                <a:cubicBezTo>
                  <a:pt x="4958058" y="0"/>
                  <a:pt x="4998382" y="40324"/>
                  <a:pt x="4998382" y="90066"/>
                </a:cubicBezTo>
                <a:lnTo>
                  <a:pt x="4998382" y="2701823"/>
                </a:lnTo>
                <a:cubicBezTo>
                  <a:pt x="4998382" y="2751565"/>
                  <a:pt x="4958058" y="2791889"/>
                  <a:pt x="4908316" y="2791889"/>
                </a:cubicBezTo>
                <a:lnTo>
                  <a:pt x="90066" y="2791889"/>
                </a:lnTo>
                <a:cubicBezTo>
                  <a:pt x="40324" y="2791889"/>
                  <a:pt x="0" y="2751565"/>
                  <a:pt x="0" y="2701823"/>
                </a:cubicBezTo>
                <a:lnTo>
                  <a:pt x="0" y="90066"/>
                </a:lnTo>
                <a:cubicBezTo>
                  <a:pt x="0" y="40357"/>
                  <a:pt x="40357" y="0"/>
                  <a:pt x="9006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7546" dist="450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9" name="Text 27"/>
          <p:cNvSpPr/>
          <p:nvPr/>
        </p:nvSpPr>
        <p:spPr>
          <a:xfrm>
            <a:off x="10984034" y="1621097"/>
            <a:ext cx="4739457" cy="315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 Breakdown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984034" y="2071402"/>
            <a:ext cx="4638139" cy="945640"/>
          </a:xfrm>
          <a:custGeom>
            <a:avLst/>
            <a:gdLst/>
            <a:ahLst/>
            <a:cxnLst/>
            <a:rect l="l" t="t" r="r" b="b"/>
            <a:pathLst>
              <a:path w="4638139" h="945640">
                <a:moveTo>
                  <a:pt x="90063" y="0"/>
                </a:moveTo>
                <a:lnTo>
                  <a:pt x="4548076" y="0"/>
                </a:lnTo>
                <a:cubicBezTo>
                  <a:pt x="4597816" y="0"/>
                  <a:pt x="4638139" y="40322"/>
                  <a:pt x="4638139" y="90063"/>
                </a:cubicBezTo>
                <a:lnTo>
                  <a:pt x="4638139" y="855577"/>
                </a:lnTo>
                <a:cubicBezTo>
                  <a:pt x="4638139" y="905317"/>
                  <a:pt x="4597816" y="945640"/>
                  <a:pt x="4548076" y="945640"/>
                </a:cubicBezTo>
                <a:lnTo>
                  <a:pt x="90063" y="945640"/>
                </a:lnTo>
                <a:cubicBezTo>
                  <a:pt x="40322" y="945640"/>
                  <a:pt x="0" y="905317"/>
                  <a:pt x="0" y="855577"/>
                </a:cubicBezTo>
                <a:lnTo>
                  <a:pt x="0" y="90063"/>
                </a:lnTo>
                <a:cubicBezTo>
                  <a:pt x="0" y="40356"/>
                  <a:pt x="40356" y="0"/>
                  <a:pt x="90063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11119126" y="2206493"/>
            <a:ext cx="360244" cy="360244"/>
          </a:xfrm>
          <a:custGeom>
            <a:avLst/>
            <a:gdLst/>
            <a:ahLst/>
            <a:cxnLst/>
            <a:rect l="l" t="t" r="r" b="b"/>
            <a:pathLst>
              <a:path w="360244" h="360244">
                <a:moveTo>
                  <a:pt x="45030" y="0"/>
                </a:moveTo>
                <a:lnTo>
                  <a:pt x="315213" y="0"/>
                </a:lnTo>
                <a:cubicBezTo>
                  <a:pt x="340083" y="0"/>
                  <a:pt x="360244" y="20161"/>
                  <a:pt x="360244" y="45030"/>
                </a:cubicBezTo>
                <a:lnTo>
                  <a:pt x="360244" y="315213"/>
                </a:lnTo>
                <a:cubicBezTo>
                  <a:pt x="360244" y="340083"/>
                  <a:pt x="340083" y="360244"/>
                  <a:pt x="315213" y="360244"/>
                </a:cubicBezTo>
                <a:lnTo>
                  <a:pt x="45030" y="360244"/>
                </a:lnTo>
                <a:cubicBezTo>
                  <a:pt x="20161" y="360244"/>
                  <a:pt x="0" y="340083"/>
                  <a:pt x="0" y="315213"/>
                </a:cubicBezTo>
                <a:lnTo>
                  <a:pt x="0" y="45030"/>
                </a:lnTo>
                <a:cubicBezTo>
                  <a:pt x="0" y="20177"/>
                  <a:pt x="20177" y="0"/>
                  <a:pt x="4503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2" name="Text 30"/>
          <p:cNvSpPr/>
          <p:nvPr/>
        </p:nvSpPr>
        <p:spPr>
          <a:xfrm>
            <a:off x="11074095" y="2206493"/>
            <a:ext cx="450305" cy="360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L1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569431" y="2251524"/>
            <a:ext cx="1756188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8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ID (string key)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119126" y="2656798"/>
            <a:ext cx="4446759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O(log n) lookup via std::map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984034" y="3107102"/>
            <a:ext cx="4638139" cy="945640"/>
          </a:xfrm>
          <a:custGeom>
            <a:avLst/>
            <a:gdLst/>
            <a:ahLst/>
            <a:cxnLst/>
            <a:rect l="l" t="t" r="r" b="b"/>
            <a:pathLst>
              <a:path w="4638139" h="945640">
                <a:moveTo>
                  <a:pt x="90063" y="0"/>
                </a:moveTo>
                <a:lnTo>
                  <a:pt x="4548076" y="0"/>
                </a:lnTo>
                <a:cubicBezTo>
                  <a:pt x="4597816" y="0"/>
                  <a:pt x="4638139" y="40322"/>
                  <a:pt x="4638139" y="90063"/>
                </a:cubicBezTo>
                <a:lnTo>
                  <a:pt x="4638139" y="855577"/>
                </a:lnTo>
                <a:cubicBezTo>
                  <a:pt x="4638139" y="905317"/>
                  <a:pt x="4597816" y="945640"/>
                  <a:pt x="4548076" y="945640"/>
                </a:cubicBezTo>
                <a:lnTo>
                  <a:pt x="90063" y="945640"/>
                </a:lnTo>
                <a:cubicBezTo>
                  <a:pt x="40322" y="945640"/>
                  <a:pt x="0" y="905317"/>
                  <a:pt x="0" y="855577"/>
                </a:cubicBezTo>
                <a:lnTo>
                  <a:pt x="0" y="90063"/>
                </a:lnTo>
                <a:cubicBezTo>
                  <a:pt x="0" y="40356"/>
                  <a:pt x="40356" y="0"/>
                  <a:pt x="90063" y="0"/>
                </a:cubicBezTo>
                <a:close/>
              </a:path>
            </a:pathLst>
          </a:custGeom>
          <a:solidFill>
            <a:srgbClr val="212C42">
              <a:alpha val="5098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11119126" y="3242194"/>
            <a:ext cx="360244" cy="360244"/>
          </a:xfrm>
          <a:custGeom>
            <a:avLst/>
            <a:gdLst/>
            <a:ahLst/>
            <a:cxnLst/>
            <a:rect l="l" t="t" r="r" b="b"/>
            <a:pathLst>
              <a:path w="360244" h="360244">
                <a:moveTo>
                  <a:pt x="45030" y="0"/>
                </a:moveTo>
                <a:lnTo>
                  <a:pt x="315213" y="0"/>
                </a:lnTo>
                <a:cubicBezTo>
                  <a:pt x="340083" y="0"/>
                  <a:pt x="360244" y="20161"/>
                  <a:pt x="360244" y="45030"/>
                </a:cubicBezTo>
                <a:lnTo>
                  <a:pt x="360244" y="315213"/>
                </a:lnTo>
                <a:cubicBezTo>
                  <a:pt x="360244" y="340083"/>
                  <a:pt x="340083" y="360244"/>
                  <a:pt x="315213" y="360244"/>
                </a:cubicBezTo>
                <a:lnTo>
                  <a:pt x="45030" y="360244"/>
                </a:lnTo>
                <a:cubicBezTo>
                  <a:pt x="20161" y="360244"/>
                  <a:pt x="0" y="340083"/>
                  <a:pt x="0" y="315213"/>
                </a:cubicBezTo>
                <a:lnTo>
                  <a:pt x="0" y="45030"/>
                </a:lnTo>
                <a:cubicBezTo>
                  <a:pt x="0" y="20177"/>
                  <a:pt x="20177" y="0"/>
                  <a:pt x="4503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37" name="Text 35"/>
          <p:cNvSpPr/>
          <p:nvPr/>
        </p:nvSpPr>
        <p:spPr>
          <a:xfrm>
            <a:off x="11074095" y="3242194"/>
            <a:ext cx="450305" cy="360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L2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569431" y="3287224"/>
            <a:ext cx="1632355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8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ARP Entries (vector)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19126" y="3692499"/>
            <a:ext cx="4446759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scan through IP-MAC mappings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0803913" y="4367956"/>
            <a:ext cx="4998382" cy="1801219"/>
          </a:xfrm>
          <a:custGeom>
            <a:avLst/>
            <a:gdLst/>
            <a:ahLst/>
            <a:cxnLst/>
            <a:rect l="l" t="t" r="r" b="b"/>
            <a:pathLst>
              <a:path w="4998382" h="1801219">
                <a:moveTo>
                  <a:pt x="90061" y="0"/>
                </a:moveTo>
                <a:lnTo>
                  <a:pt x="4908321" y="0"/>
                </a:lnTo>
                <a:cubicBezTo>
                  <a:pt x="4958061" y="0"/>
                  <a:pt x="4998382" y="40322"/>
                  <a:pt x="4998382" y="90061"/>
                </a:cubicBezTo>
                <a:lnTo>
                  <a:pt x="4998382" y="1711158"/>
                </a:lnTo>
                <a:cubicBezTo>
                  <a:pt x="4998382" y="1760897"/>
                  <a:pt x="4958061" y="1801219"/>
                  <a:pt x="4908321" y="1801219"/>
                </a:cubicBezTo>
                <a:lnTo>
                  <a:pt x="90061" y="1801219"/>
                </a:lnTo>
                <a:cubicBezTo>
                  <a:pt x="40322" y="1801219"/>
                  <a:pt x="0" y="1760897"/>
                  <a:pt x="0" y="1711158"/>
                </a:cubicBezTo>
                <a:lnTo>
                  <a:pt x="0" y="90061"/>
                </a:lnTo>
                <a:cubicBezTo>
                  <a:pt x="0" y="40355"/>
                  <a:pt x="40355" y="0"/>
                  <a:pt x="90061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1" name="Text 39"/>
          <p:cNvSpPr/>
          <p:nvPr/>
        </p:nvSpPr>
        <p:spPr>
          <a:xfrm>
            <a:off x="10984034" y="4548078"/>
            <a:ext cx="4739457" cy="315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6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Lookup Process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0984034" y="4998382"/>
            <a:ext cx="270183" cy="270183"/>
          </a:xfrm>
          <a:custGeom>
            <a:avLst/>
            <a:gdLst/>
            <a:ahLst/>
            <a:cxnLst/>
            <a:rect l="l" t="t" r="r" b="b"/>
            <a:pathLst>
              <a:path w="270183" h="270183">
                <a:moveTo>
                  <a:pt x="135091" y="0"/>
                </a:moveTo>
                <a:lnTo>
                  <a:pt x="135091" y="0"/>
                </a:lnTo>
                <a:cubicBezTo>
                  <a:pt x="209700" y="0"/>
                  <a:pt x="270183" y="60482"/>
                  <a:pt x="270183" y="135091"/>
                </a:cubicBezTo>
                <a:lnTo>
                  <a:pt x="270183" y="135091"/>
                </a:lnTo>
                <a:cubicBezTo>
                  <a:pt x="270183" y="209700"/>
                  <a:pt x="209700" y="270183"/>
                  <a:pt x="135091" y="270183"/>
                </a:cubicBezTo>
                <a:lnTo>
                  <a:pt x="135091" y="270183"/>
                </a:lnTo>
                <a:cubicBezTo>
                  <a:pt x="60482" y="270183"/>
                  <a:pt x="0" y="209700"/>
                  <a:pt x="0" y="135091"/>
                </a:cubicBezTo>
                <a:lnTo>
                  <a:pt x="0" y="135091"/>
                </a:lnTo>
                <a:cubicBezTo>
                  <a:pt x="0" y="60482"/>
                  <a:pt x="60482" y="0"/>
                  <a:pt x="135091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10944633" y="4998382"/>
            <a:ext cx="348986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344278" y="4998382"/>
            <a:ext cx="2544222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Lookup:</a:t>
            </a:r>
            <a:r>
              <a:rPr lang="en-US" sz="124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O(log n) map search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0984034" y="5358626"/>
            <a:ext cx="270183" cy="270183"/>
          </a:xfrm>
          <a:custGeom>
            <a:avLst/>
            <a:gdLst/>
            <a:ahLst/>
            <a:cxnLst/>
            <a:rect l="l" t="t" r="r" b="b"/>
            <a:pathLst>
              <a:path w="270183" h="270183">
                <a:moveTo>
                  <a:pt x="135091" y="0"/>
                </a:moveTo>
                <a:lnTo>
                  <a:pt x="135091" y="0"/>
                </a:lnTo>
                <a:cubicBezTo>
                  <a:pt x="209700" y="0"/>
                  <a:pt x="270183" y="60482"/>
                  <a:pt x="270183" y="135091"/>
                </a:cubicBezTo>
                <a:lnTo>
                  <a:pt x="270183" y="135091"/>
                </a:lnTo>
                <a:cubicBezTo>
                  <a:pt x="270183" y="209700"/>
                  <a:pt x="209700" y="270183"/>
                  <a:pt x="135091" y="270183"/>
                </a:cubicBezTo>
                <a:lnTo>
                  <a:pt x="135091" y="270183"/>
                </a:lnTo>
                <a:cubicBezTo>
                  <a:pt x="60482" y="270183"/>
                  <a:pt x="0" y="209700"/>
                  <a:pt x="0" y="135091"/>
                </a:cubicBezTo>
                <a:lnTo>
                  <a:pt x="0" y="135091"/>
                </a:lnTo>
                <a:cubicBezTo>
                  <a:pt x="0" y="60482"/>
                  <a:pt x="60482" y="0"/>
                  <a:pt x="135091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10944633" y="5358626"/>
            <a:ext cx="348986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344278" y="5358626"/>
            <a:ext cx="3264709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Search:</a:t>
            </a:r>
            <a:r>
              <a:rPr lang="en-US" sz="124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Linear scan through ARP entries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984034" y="5718870"/>
            <a:ext cx="270183" cy="270183"/>
          </a:xfrm>
          <a:custGeom>
            <a:avLst/>
            <a:gdLst/>
            <a:ahLst/>
            <a:cxnLst/>
            <a:rect l="l" t="t" r="r" b="b"/>
            <a:pathLst>
              <a:path w="270183" h="270183">
                <a:moveTo>
                  <a:pt x="135091" y="0"/>
                </a:moveTo>
                <a:lnTo>
                  <a:pt x="135091" y="0"/>
                </a:lnTo>
                <a:cubicBezTo>
                  <a:pt x="209700" y="0"/>
                  <a:pt x="270183" y="60482"/>
                  <a:pt x="270183" y="135091"/>
                </a:cubicBezTo>
                <a:lnTo>
                  <a:pt x="270183" y="135091"/>
                </a:lnTo>
                <a:cubicBezTo>
                  <a:pt x="270183" y="209700"/>
                  <a:pt x="209700" y="270183"/>
                  <a:pt x="135091" y="270183"/>
                </a:cubicBezTo>
                <a:lnTo>
                  <a:pt x="135091" y="270183"/>
                </a:lnTo>
                <a:cubicBezTo>
                  <a:pt x="60482" y="270183"/>
                  <a:pt x="0" y="209700"/>
                  <a:pt x="0" y="135091"/>
                </a:cubicBezTo>
                <a:lnTo>
                  <a:pt x="0" y="135091"/>
                </a:lnTo>
                <a:cubicBezTo>
                  <a:pt x="0" y="60482"/>
                  <a:pt x="60482" y="0"/>
                  <a:pt x="135091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10944633" y="5718870"/>
            <a:ext cx="348986" cy="270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344278" y="5718870"/>
            <a:ext cx="2972011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 Resolution:</a:t>
            </a:r>
            <a:r>
              <a:rPr lang="en-US" sz="124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Return MAC if IP matches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0803913" y="6304266"/>
            <a:ext cx="4998382" cy="1531036"/>
          </a:xfrm>
          <a:custGeom>
            <a:avLst/>
            <a:gdLst/>
            <a:ahLst/>
            <a:cxnLst/>
            <a:rect l="l" t="t" r="r" b="b"/>
            <a:pathLst>
              <a:path w="4998382" h="1531036">
                <a:moveTo>
                  <a:pt x="90056" y="0"/>
                </a:moveTo>
                <a:lnTo>
                  <a:pt x="4908327" y="0"/>
                </a:lnTo>
                <a:cubicBezTo>
                  <a:pt x="4958063" y="0"/>
                  <a:pt x="4998382" y="40319"/>
                  <a:pt x="4998382" y="90056"/>
                </a:cubicBezTo>
                <a:lnTo>
                  <a:pt x="4998382" y="1440980"/>
                </a:lnTo>
                <a:cubicBezTo>
                  <a:pt x="4998382" y="1490717"/>
                  <a:pt x="4958063" y="1531036"/>
                  <a:pt x="4908327" y="1531036"/>
                </a:cubicBezTo>
                <a:lnTo>
                  <a:pt x="90056" y="1531036"/>
                </a:lnTo>
                <a:cubicBezTo>
                  <a:pt x="40319" y="1531036"/>
                  <a:pt x="0" y="1490717"/>
                  <a:pt x="0" y="1440980"/>
                </a:cubicBezTo>
                <a:lnTo>
                  <a:pt x="0" y="90056"/>
                </a:lnTo>
                <a:cubicBezTo>
                  <a:pt x="0" y="40353"/>
                  <a:pt x="40353" y="0"/>
                  <a:pt x="9005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7546" dist="450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2" name="Text 50"/>
          <p:cNvSpPr/>
          <p:nvPr/>
        </p:nvSpPr>
        <p:spPr>
          <a:xfrm>
            <a:off x="10984034" y="6484388"/>
            <a:ext cx="4739457" cy="315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016400" y="6923435"/>
            <a:ext cx="137906" cy="157607"/>
          </a:xfrm>
          <a:custGeom>
            <a:avLst/>
            <a:gdLst/>
            <a:ahLst/>
            <a:cxnLst/>
            <a:rect l="l" t="t" r="r" b="b"/>
            <a:pathLst>
              <a:path w="137906" h="157607">
                <a:moveTo>
                  <a:pt x="133843" y="21579"/>
                </a:moveTo>
                <a:cubicBezTo>
                  <a:pt x="138244" y="24780"/>
                  <a:pt x="139229" y="30936"/>
                  <a:pt x="136028" y="35338"/>
                </a:cubicBezTo>
                <a:lnTo>
                  <a:pt x="57225" y="143693"/>
                </a:lnTo>
                <a:cubicBezTo>
                  <a:pt x="55532" y="146032"/>
                  <a:pt x="52915" y="147479"/>
                  <a:pt x="50022" y="147725"/>
                </a:cubicBezTo>
                <a:cubicBezTo>
                  <a:pt x="47128" y="147972"/>
                  <a:pt x="44327" y="146894"/>
                  <a:pt x="42295" y="144863"/>
                </a:cubicBezTo>
                <a:lnTo>
                  <a:pt x="2894" y="105461"/>
                </a:lnTo>
                <a:cubicBezTo>
                  <a:pt x="-954" y="101613"/>
                  <a:pt x="-954" y="95364"/>
                  <a:pt x="2894" y="91517"/>
                </a:cubicBezTo>
                <a:cubicBezTo>
                  <a:pt x="6741" y="87669"/>
                  <a:pt x="12990" y="87669"/>
                  <a:pt x="16838" y="91517"/>
                </a:cubicBezTo>
                <a:lnTo>
                  <a:pt x="48082" y="122761"/>
                </a:lnTo>
                <a:lnTo>
                  <a:pt x="120114" y="23733"/>
                </a:lnTo>
                <a:cubicBezTo>
                  <a:pt x="123315" y="19331"/>
                  <a:pt x="129471" y="18346"/>
                  <a:pt x="133873" y="21548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4" name="Text 52"/>
          <p:cNvSpPr/>
          <p:nvPr/>
        </p:nvSpPr>
        <p:spPr>
          <a:xfrm>
            <a:off x="11271104" y="6889662"/>
            <a:ext cx="1159535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Isolation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016400" y="7193618"/>
            <a:ext cx="137906" cy="157607"/>
          </a:xfrm>
          <a:custGeom>
            <a:avLst/>
            <a:gdLst/>
            <a:ahLst/>
            <a:cxnLst/>
            <a:rect l="l" t="t" r="r" b="b"/>
            <a:pathLst>
              <a:path w="137906" h="157607">
                <a:moveTo>
                  <a:pt x="133843" y="21579"/>
                </a:moveTo>
                <a:cubicBezTo>
                  <a:pt x="138244" y="24780"/>
                  <a:pt x="139229" y="30936"/>
                  <a:pt x="136028" y="35338"/>
                </a:cubicBezTo>
                <a:lnTo>
                  <a:pt x="57225" y="143693"/>
                </a:lnTo>
                <a:cubicBezTo>
                  <a:pt x="55532" y="146032"/>
                  <a:pt x="52915" y="147479"/>
                  <a:pt x="50022" y="147725"/>
                </a:cubicBezTo>
                <a:cubicBezTo>
                  <a:pt x="47128" y="147972"/>
                  <a:pt x="44327" y="146894"/>
                  <a:pt x="42295" y="144863"/>
                </a:cubicBezTo>
                <a:lnTo>
                  <a:pt x="2894" y="105461"/>
                </a:lnTo>
                <a:cubicBezTo>
                  <a:pt x="-954" y="101613"/>
                  <a:pt x="-954" y="95364"/>
                  <a:pt x="2894" y="91517"/>
                </a:cubicBezTo>
                <a:cubicBezTo>
                  <a:pt x="6741" y="87669"/>
                  <a:pt x="12990" y="87669"/>
                  <a:pt x="16838" y="91517"/>
                </a:cubicBezTo>
                <a:lnTo>
                  <a:pt x="48082" y="122761"/>
                </a:lnTo>
                <a:lnTo>
                  <a:pt x="120114" y="23733"/>
                </a:lnTo>
                <a:cubicBezTo>
                  <a:pt x="123315" y="19331"/>
                  <a:pt x="129471" y="18346"/>
                  <a:pt x="133873" y="21548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6" name="Text 54"/>
          <p:cNvSpPr/>
          <p:nvPr/>
        </p:nvSpPr>
        <p:spPr>
          <a:xfrm>
            <a:off x="11271104" y="7159845"/>
            <a:ext cx="866837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Access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1016400" y="7463801"/>
            <a:ext cx="137906" cy="157607"/>
          </a:xfrm>
          <a:custGeom>
            <a:avLst/>
            <a:gdLst/>
            <a:ahLst/>
            <a:cxnLst/>
            <a:rect l="l" t="t" r="r" b="b"/>
            <a:pathLst>
              <a:path w="137906" h="157607">
                <a:moveTo>
                  <a:pt x="133843" y="21579"/>
                </a:moveTo>
                <a:cubicBezTo>
                  <a:pt x="138244" y="24780"/>
                  <a:pt x="139229" y="30936"/>
                  <a:pt x="136028" y="35338"/>
                </a:cubicBezTo>
                <a:lnTo>
                  <a:pt x="57225" y="143693"/>
                </a:lnTo>
                <a:cubicBezTo>
                  <a:pt x="55532" y="146032"/>
                  <a:pt x="52915" y="147479"/>
                  <a:pt x="50022" y="147725"/>
                </a:cubicBezTo>
                <a:cubicBezTo>
                  <a:pt x="47128" y="147972"/>
                  <a:pt x="44327" y="146894"/>
                  <a:pt x="42295" y="144863"/>
                </a:cubicBezTo>
                <a:lnTo>
                  <a:pt x="2894" y="105461"/>
                </a:lnTo>
                <a:cubicBezTo>
                  <a:pt x="-954" y="101613"/>
                  <a:pt x="-954" y="95364"/>
                  <a:pt x="2894" y="91517"/>
                </a:cubicBezTo>
                <a:cubicBezTo>
                  <a:pt x="6741" y="87669"/>
                  <a:pt x="12990" y="87669"/>
                  <a:pt x="16838" y="91517"/>
                </a:cubicBezTo>
                <a:lnTo>
                  <a:pt x="48082" y="122761"/>
                </a:lnTo>
                <a:lnTo>
                  <a:pt x="120114" y="23733"/>
                </a:lnTo>
                <a:cubicBezTo>
                  <a:pt x="123315" y="19331"/>
                  <a:pt x="129471" y="18346"/>
                  <a:pt x="133873" y="21548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8" name="Text 56"/>
          <p:cNvSpPr/>
          <p:nvPr/>
        </p:nvSpPr>
        <p:spPr>
          <a:xfrm>
            <a:off x="11271104" y="7430028"/>
            <a:ext cx="1148277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 Design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450305" y="7970393"/>
            <a:ext cx="15355391" cy="720488"/>
          </a:xfrm>
          <a:custGeom>
            <a:avLst/>
            <a:gdLst/>
            <a:ahLst/>
            <a:cxnLst/>
            <a:rect l="l" t="t" r="r" b="b"/>
            <a:pathLst>
              <a:path w="15355391" h="720488">
                <a:moveTo>
                  <a:pt x="90061" y="0"/>
                </a:moveTo>
                <a:lnTo>
                  <a:pt x="15265330" y="0"/>
                </a:lnTo>
                <a:cubicBezTo>
                  <a:pt x="15315069" y="0"/>
                  <a:pt x="15355391" y="40322"/>
                  <a:pt x="15355391" y="90061"/>
                </a:cubicBezTo>
                <a:lnTo>
                  <a:pt x="15355391" y="630427"/>
                </a:lnTo>
                <a:cubicBezTo>
                  <a:pt x="15355391" y="680166"/>
                  <a:pt x="15315069" y="720488"/>
                  <a:pt x="15265330" y="720488"/>
                </a:cubicBezTo>
                <a:lnTo>
                  <a:pt x="90061" y="720488"/>
                </a:lnTo>
                <a:cubicBezTo>
                  <a:pt x="40322" y="720488"/>
                  <a:pt x="0" y="680166"/>
                  <a:pt x="0" y="630427"/>
                </a:cubicBezTo>
                <a:lnTo>
                  <a:pt x="0" y="90061"/>
                </a:lnTo>
                <a:cubicBezTo>
                  <a:pt x="0" y="40355"/>
                  <a:pt x="40355" y="0"/>
                  <a:pt x="90061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585396" y="8105485"/>
            <a:ext cx="15164011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85396" y="8330637"/>
            <a:ext cx="15164011" cy="225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4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Hierarchical design mirrors network topology and enables efficient address resolution.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IMPLEMENTATIONS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30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#6: Routing Tables - std::vector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625600"/>
            <a:ext cx="7518400" cy="6858000"/>
          </a:xfrm>
          <a:custGeom>
            <a:avLst/>
            <a:gdLst/>
            <a:ahLst/>
            <a:cxnLst/>
            <a:rect l="l" t="t" r="r" b="b"/>
            <a:pathLst>
              <a:path w="7518400" h="6858000">
                <a:moveTo>
                  <a:pt x="101567" y="0"/>
                </a:moveTo>
                <a:lnTo>
                  <a:pt x="7416833" y="0"/>
                </a:lnTo>
                <a:cubicBezTo>
                  <a:pt x="7472927" y="0"/>
                  <a:pt x="7518400" y="45473"/>
                  <a:pt x="7518400" y="101567"/>
                </a:cubicBezTo>
                <a:lnTo>
                  <a:pt x="7518400" y="6756433"/>
                </a:lnTo>
                <a:cubicBezTo>
                  <a:pt x="7518400" y="6812527"/>
                  <a:pt x="7472927" y="6858000"/>
                  <a:pt x="7416833" y="6858000"/>
                </a:cubicBezTo>
                <a:lnTo>
                  <a:pt x="101567" y="6858000"/>
                </a:lnTo>
                <a:cubicBezTo>
                  <a:pt x="45473" y="6858000"/>
                  <a:pt x="0" y="6812527"/>
                  <a:pt x="0" y="6756433"/>
                </a:cubicBezTo>
                <a:lnTo>
                  <a:pt x="0" y="101567"/>
                </a:lnTo>
                <a:cubicBezTo>
                  <a:pt x="0" y="45473"/>
                  <a:pt x="45473" y="0"/>
                  <a:pt x="10156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711200" y="1828800"/>
            <a:ext cx="722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Longest-Prefix Matching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1200" y="2286000"/>
            <a:ext cx="7213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stores routing table entries enabling </a:t>
            </a: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longest-prefix match</a:t>
            </a: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path determination, critical for OSPF protocol implementation.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11200" y="3098800"/>
            <a:ext cx="7112000" cy="3708400"/>
          </a:xfrm>
          <a:custGeom>
            <a:avLst/>
            <a:gdLst/>
            <a:ahLst/>
            <a:cxnLst/>
            <a:rect l="l" t="t" r="r" b="b"/>
            <a:pathLst>
              <a:path w="7112000" h="3708400">
                <a:moveTo>
                  <a:pt x="101610" y="0"/>
                </a:moveTo>
                <a:lnTo>
                  <a:pt x="7010390" y="0"/>
                </a:lnTo>
                <a:cubicBezTo>
                  <a:pt x="7066508" y="0"/>
                  <a:pt x="7112000" y="45492"/>
                  <a:pt x="7112000" y="101610"/>
                </a:cubicBezTo>
                <a:lnTo>
                  <a:pt x="7112000" y="3606790"/>
                </a:lnTo>
                <a:cubicBezTo>
                  <a:pt x="7112000" y="3662908"/>
                  <a:pt x="7066508" y="3708400"/>
                  <a:pt x="7010390" y="3708400"/>
                </a:cubicBezTo>
                <a:lnTo>
                  <a:pt x="101610" y="3708400"/>
                </a:lnTo>
                <a:cubicBezTo>
                  <a:pt x="45492" y="3708400"/>
                  <a:pt x="0" y="3662908"/>
                  <a:pt x="0" y="36067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8" name="Text 6"/>
          <p:cNvSpPr/>
          <p:nvPr/>
        </p:nvSpPr>
        <p:spPr>
          <a:xfrm>
            <a:off x="863600" y="3251200"/>
            <a:ext cx="689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Longest-Prefix Match Algorithm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3600" y="3606800"/>
            <a:ext cx="6807200" cy="3048000"/>
          </a:xfrm>
          <a:custGeom>
            <a:avLst/>
            <a:gdLst/>
            <a:ahLst/>
            <a:cxnLst/>
            <a:rect l="l" t="t" r="r" b="b"/>
            <a:pathLst>
              <a:path w="6807200" h="3048000">
                <a:moveTo>
                  <a:pt x="50810" y="0"/>
                </a:moveTo>
                <a:lnTo>
                  <a:pt x="6756390" y="0"/>
                </a:lnTo>
                <a:cubicBezTo>
                  <a:pt x="6784452" y="0"/>
                  <a:pt x="6807200" y="22748"/>
                  <a:pt x="6807200" y="50810"/>
                </a:cubicBezTo>
                <a:lnTo>
                  <a:pt x="6807200" y="2997190"/>
                </a:lnTo>
                <a:cubicBezTo>
                  <a:pt x="6807200" y="3025252"/>
                  <a:pt x="6784452" y="3048000"/>
                  <a:pt x="6756390" y="3048000"/>
                </a:cubicBezTo>
                <a:lnTo>
                  <a:pt x="50810" y="3048000"/>
                </a:lnTo>
                <a:cubicBezTo>
                  <a:pt x="22748" y="3048000"/>
                  <a:pt x="0" y="3025252"/>
                  <a:pt x="0" y="2997190"/>
                </a:cubicBezTo>
                <a:lnTo>
                  <a:pt x="0" y="50810"/>
                </a:lnTo>
                <a:cubicBezTo>
                  <a:pt x="0" y="22767"/>
                  <a:pt x="22767" y="0"/>
                  <a:pt x="50810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65200" y="3708400"/>
            <a:ext cx="6680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RouteEntry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* findRoute(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conststring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destIP) {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66800" y="3911600"/>
            <a:ext cx="657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RouteEntry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* bestMatch = 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nullptr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66800" y="4114800"/>
            <a:ext cx="657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longestPrefix = 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66800" y="4318000"/>
            <a:ext cx="657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route : routingTable) {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68400" y="4521200"/>
            <a:ext cx="6477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(matchesPrefix(destIP, route.destination)) {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70000" y="4724400"/>
            <a:ext cx="6375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prefix = calculatePrefixLength(route.subnetMask);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70000" y="4927600"/>
            <a:ext cx="6375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(prefix &gt; longestPrefix) {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71600" y="5130800"/>
            <a:ext cx="6273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longestPrefix = prefix;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71600" y="5334000"/>
            <a:ext cx="6273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bestMatch = &amp;route;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70000" y="5537200"/>
            <a:ext cx="6375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68400" y="5740400"/>
            <a:ext cx="6477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66800" y="5943600"/>
            <a:ext cx="657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66800" y="6146800"/>
            <a:ext cx="657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bestMatch;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200" y="6350000"/>
            <a:ext cx="6680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11200" y="6959600"/>
            <a:ext cx="7112000" cy="1320800"/>
          </a:xfrm>
          <a:custGeom>
            <a:avLst/>
            <a:gdLst/>
            <a:ahLst/>
            <a:cxnLst/>
            <a:rect l="l" t="t" r="r" b="b"/>
            <a:pathLst>
              <a:path w="7112000" h="1320800">
                <a:moveTo>
                  <a:pt x="101596" y="0"/>
                </a:moveTo>
                <a:lnTo>
                  <a:pt x="7010404" y="0"/>
                </a:lnTo>
                <a:cubicBezTo>
                  <a:pt x="7066514" y="0"/>
                  <a:pt x="7112000" y="45486"/>
                  <a:pt x="7112000" y="101596"/>
                </a:cubicBezTo>
                <a:lnTo>
                  <a:pt x="7112000" y="1219204"/>
                </a:lnTo>
                <a:cubicBezTo>
                  <a:pt x="7112000" y="1275314"/>
                  <a:pt x="7066514" y="1320800"/>
                  <a:pt x="70104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5" name="Text 23"/>
          <p:cNvSpPr/>
          <p:nvPr/>
        </p:nvSpPr>
        <p:spPr>
          <a:xfrm>
            <a:off x="863600" y="7112000"/>
            <a:ext cx="690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OSPF Protocol Integration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89000" y="7556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885" y="79350"/>
                </a:moveTo>
                <a:cubicBezTo>
                  <a:pt x="27503" y="47054"/>
                  <a:pt x="55319" y="22225"/>
                  <a:pt x="88900" y="22225"/>
                </a:cubicBezTo>
                <a:cubicBezTo>
                  <a:pt x="107305" y="22225"/>
                  <a:pt x="123974" y="29691"/>
                  <a:pt x="136059" y="41741"/>
                </a:cubicBezTo>
                <a:cubicBezTo>
                  <a:pt x="136128" y="41811"/>
                  <a:pt x="136198" y="41880"/>
                  <a:pt x="136267" y="41950"/>
                </a:cubicBezTo>
                <a:lnTo>
                  <a:pt x="138906" y="44450"/>
                </a:lnTo>
                <a:lnTo>
                  <a:pt x="122272" y="44450"/>
                </a:lnTo>
                <a:cubicBezTo>
                  <a:pt x="116126" y="44450"/>
                  <a:pt x="111160" y="49416"/>
                  <a:pt x="111160" y="55563"/>
                </a:cubicBezTo>
                <a:cubicBezTo>
                  <a:pt x="111160" y="61709"/>
                  <a:pt x="116126" y="66675"/>
                  <a:pt x="122272" y="66675"/>
                </a:cubicBezTo>
                <a:lnTo>
                  <a:pt x="166722" y="66675"/>
                </a:lnTo>
                <a:cubicBezTo>
                  <a:pt x="172869" y="66675"/>
                  <a:pt x="177835" y="61709"/>
                  <a:pt x="177835" y="55563"/>
                </a:cubicBezTo>
                <a:lnTo>
                  <a:pt x="177835" y="11112"/>
                </a:lnTo>
                <a:cubicBezTo>
                  <a:pt x="177835" y="4966"/>
                  <a:pt x="172869" y="0"/>
                  <a:pt x="166722" y="0"/>
                </a:cubicBezTo>
                <a:cubicBezTo>
                  <a:pt x="160576" y="0"/>
                  <a:pt x="155610" y="4966"/>
                  <a:pt x="155610" y="11112"/>
                </a:cubicBezTo>
                <a:lnTo>
                  <a:pt x="155610" y="29656"/>
                </a:lnTo>
                <a:lnTo>
                  <a:pt x="151686" y="25941"/>
                </a:lnTo>
                <a:cubicBezTo>
                  <a:pt x="135607" y="9932"/>
                  <a:pt x="113382" y="0"/>
                  <a:pt x="88900" y="0"/>
                </a:cubicBezTo>
                <a:cubicBezTo>
                  <a:pt x="44103" y="0"/>
                  <a:pt x="7049" y="33129"/>
                  <a:pt x="903" y="76225"/>
                </a:cubicBezTo>
                <a:cubicBezTo>
                  <a:pt x="35" y="82302"/>
                  <a:pt x="4237" y="87928"/>
                  <a:pt x="10314" y="88796"/>
                </a:cubicBezTo>
                <a:cubicBezTo>
                  <a:pt x="16391" y="89664"/>
                  <a:pt x="22017" y="85427"/>
                  <a:pt x="22885" y="79385"/>
                </a:cubicBezTo>
                <a:close/>
                <a:moveTo>
                  <a:pt x="176897" y="101575"/>
                </a:moveTo>
                <a:cubicBezTo>
                  <a:pt x="177765" y="95498"/>
                  <a:pt x="173529" y="89872"/>
                  <a:pt x="167486" y="89004"/>
                </a:cubicBezTo>
                <a:cubicBezTo>
                  <a:pt x="161444" y="88136"/>
                  <a:pt x="155783" y="92373"/>
                  <a:pt x="154915" y="98415"/>
                </a:cubicBezTo>
                <a:cubicBezTo>
                  <a:pt x="150297" y="130711"/>
                  <a:pt x="122481" y="155540"/>
                  <a:pt x="88900" y="155540"/>
                </a:cubicBezTo>
                <a:cubicBezTo>
                  <a:pt x="70495" y="155540"/>
                  <a:pt x="53826" y="148074"/>
                  <a:pt x="41741" y="136024"/>
                </a:cubicBezTo>
                <a:cubicBezTo>
                  <a:pt x="41672" y="135954"/>
                  <a:pt x="41602" y="135885"/>
                  <a:pt x="41533" y="135816"/>
                </a:cubicBezTo>
                <a:lnTo>
                  <a:pt x="38894" y="133315"/>
                </a:lnTo>
                <a:lnTo>
                  <a:pt x="55528" y="133315"/>
                </a:lnTo>
                <a:cubicBezTo>
                  <a:pt x="61674" y="133315"/>
                  <a:pt x="66640" y="128349"/>
                  <a:pt x="66640" y="122203"/>
                </a:cubicBezTo>
                <a:cubicBezTo>
                  <a:pt x="66640" y="116056"/>
                  <a:pt x="61674" y="111090"/>
                  <a:pt x="55528" y="111090"/>
                </a:cubicBezTo>
                <a:lnTo>
                  <a:pt x="11112" y="111125"/>
                </a:lnTo>
                <a:cubicBezTo>
                  <a:pt x="8161" y="111125"/>
                  <a:pt x="5313" y="112306"/>
                  <a:pt x="3230" y="114424"/>
                </a:cubicBezTo>
                <a:cubicBezTo>
                  <a:pt x="1146" y="116542"/>
                  <a:pt x="-35" y="119355"/>
                  <a:pt x="0" y="122342"/>
                </a:cubicBezTo>
                <a:lnTo>
                  <a:pt x="347" y="166444"/>
                </a:lnTo>
                <a:cubicBezTo>
                  <a:pt x="382" y="172591"/>
                  <a:pt x="5417" y="177522"/>
                  <a:pt x="11564" y="177453"/>
                </a:cubicBezTo>
                <a:cubicBezTo>
                  <a:pt x="17711" y="177383"/>
                  <a:pt x="22642" y="172383"/>
                  <a:pt x="22572" y="166236"/>
                </a:cubicBezTo>
                <a:lnTo>
                  <a:pt x="22433" y="148352"/>
                </a:lnTo>
                <a:lnTo>
                  <a:pt x="26149" y="151859"/>
                </a:lnTo>
                <a:cubicBezTo>
                  <a:pt x="42228" y="167868"/>
                  <a:pt x="64418" y="177800"/>
                  <a:pt x="88900" y="177800"/>
                </a:cubicBezTo>
                <a:cubicBezTo>
                  <a:pt x="133697" y="177800"/>
                  <a:pt x="170751" y="144671"/>
                  <a:pt x="176897" y="101575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7" name="Text 25"/>
          <p:cNvSpPr/>
          <p:nvPr/>
        </p:nvSpPr>
        <p:spPr>
          <a:xfrm>
            <a:off x="1187450" y="7518400"/>
            <a:ext cx="217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Router ID: Unique identifier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343400" y="7556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66675" y="22225"/>
                </a:moveTo>
                <a:cubicBezTo>
                  <a:pt x="66675" y="16078"/>
                  <a:pt x="71641" y="11112"/>
                  <a:pt x="77788" y="11112"/>
                </a:cubicBezTo>
                <a:lnTo>
                  <a:pt x="100013" y="11112"/>
                </a:lnTo>
                <a:cubicBezTo>
                  <a:pt x="106159" y="11112"/>
                  <a:pt x="111125" y="16078"/>
                  <a:pt x="111125" y="22225"/>
                </a:cubicBezTo>
                <a:lnTo>
                  <a:pt x="111125" y="44450"/>
                </a:lnTo>
                <a:cubicBezTo>
                  <a:pt x="111125" y="50597"/>
                  <a:pt x="106159" y="55563"/>
                  <a:pt x="100013" y="55563"/>
                </a:cubicBezTo>
                <a:lnTo>
                  <a:pt x="97234" y="55563"/>
                </a:lnTo>
                <a:lnTo>
                  <a:pt x="97234" y="77788"/>
                </a:lnTo>
                <a:lnTo>
                  <a:pt x="138906" y="77788"/>
                </a:lnTo>
                <a:cubicBezTo>
                  <a:pt x="152727" y="77788"/>
                  <a:pt x="163909" y="88969"/>
                  <a:pt x="163909" y="102791"/>
                </a:cubicBezTo>
                <a:lnTo>
                  <a:pt x="163909" y="122238"/>
                </a:lnTo>
                <a:lnTo>
                  <a:pt x="166688" y="122238"/>
                </a:lnTo>
                <a:cubicBezTo>
                  <a:pt x="172834" y="122238"/>
                  <a:pt x="177800" y="127203"/>
                  <a:pt x="177800" y="133350"/>
                </a:cubicBezTo>
                <a:lnTo>
                  <a:pt x="177800" y="155575"/>
                </a:lnTo>
                <a:cubicBezTo>
                  <a:pt x="177800" y="161722"/>
                  <a:pt x="172834" y="166688"/>
                  <a:pt x="166688" y="166688"/>
                </a:cubicBezTo>
                <a:lnTo>
                  <a:pt x="144463" y="166688"/>
                </a:lnTo>
                <a:cubicBezTo>
                  <a:pt x="138316" y="166688"/>
                  <a:pt x="133350" y="161722"/>
                  <a:pt x="133350" y="155575"/>
                </a:cubicBezTo>
                <a:lnTo>
                  <a:pt x="133350" y="133350"/>
                </a:lnTo>
                <a:cubicBezTo>
                  <a:pt x="133350" y="127203"/>
                  <a:pt x="138316" y="122238"/>
                  <a:pt x="144463" y="122238"/>
                </a:cubicBezTo>
                <a:lnTo>
                  <a:pt x="147241" y="122238"/>
                </a:lnTo>
                <a:lnTo>
                  <a:pt x="147241" y="102791"/>
                </a:lnTo>
                <a:cubicBezTo>
                  <a:pt x="147241" y="98172"/>
                  <a:pt x="143525" y="94456"/>
                  <a:pt x="138906" y="94456"/>
                </a:cubicBezTo>
                <a:lnTo>
                  <a:pt x="97234" y="94456"/>
                </a:lnTo>
                <a:lnTo>
                  <a:pt x="97234" y="122238"/>
                </a:lnTo>
                <a:lnTo>
                  <a:pt x="100013" y="122238"/>
                </a:lnTo>
                <a:cubicBezTo>
                  <a:pt x="106159" y="122238"/>
                  <a:pt x="111125" y="127203"/>
                  <a:pt x="111125" y="133350"/>
                </a:cubicBezTo>
                <a:lnTo>
                  <a:pt x="111125" y="155575"/>
                </a:lnTo>
                <a:cubicBezTo>
                  <a:pt x="111125" y="161722"/>
                  <a:pt x="106159" y="166688"/>
                  <a:pt x="100013" y="166688"/>
                </a:cubicBezTo>
                <a:lnTo>
                  <a:pt x="77788" y="166688"/>
                </a:lnTo>
                <a:cubicBezTo>
                  <a:pt x="71641" y="166688"/>
                  <a:pt x="66675" y="161722"/>
                  <a:pt x="66675" y="155575"/>
                </a:cubicBezTo>
                <a:lnTo>
                  <a:pt x="66675" y="133350"/>
                </a:lnTo>
                <a:cubicBezTo>
                  <a:pt x="66675" y="127203"/>
                  <a:pt x="71641" y="122238"/>
                  <a:pt x="77788" y="122238"/>
                </a:cubicBezTo>
                <a:lnTo>
                  <a:pt x="80566" y="122238"/>
                </a:lnTo>
                <a:lnTo>
                  <a:pt x="80566" y="94456"/>
                </a:lnTo>
                <a:lnTo>
                  <a:pt x="38894" y="94456"/>
                </a:lnTo>
                <a:cubicBezTo>
                  <a:pt x="34275" y="94456"/>
                  <a:pt x="30559" y="98172"/>
                  <a:pt x="30559" y="102791"/>
                </a:cubicBezTo>
                <a:lnTo>
                  <a:pt x="30559" y="122238"/>
                </a:lnTo>
                <a:lnTo>
                  <a:pt x="33337" y="122238"/>
                </a:lnTo>
                <a:cubicBezTo>
                  <a:pt x="39484" y="122238"/>
                  <a:pt x="44450" y="127203"/>
                  <a:pt x="44450" y="133350"/>
                </a:cubicBezTo>
                <a:lnTo>
                  <a:pt x="44450" y="155575"/>
                </a:lnTo>
                <a:cubicBezTo>
                  <a:pt x="44450" y="161722"/>
                  <a:pt x="39484" y="166688"/>
                  <a:pt x="33337" y="166688"/>
                </a:cubicBezTo>
                <a:lnTo>
                  <a:pt x="11112" y="166688"/>
                </a:lnTo>
                <a:cubicBezTo>
                  <a:pt x="4966" y="166688"/>
                  <a:pt x="0" y="161722"/>
                  <a:pt x="0" y="155575"/>
                </a:cubicBezTo>
                <a:lnTo>
                  <a:pt x="0" y="133350"/>
                </a:lnTo>
                <a:cubicBezTo>
                  <a:pt x="0" y="127203"/>
                  <a:pt x="4966" y="122238"/>
                  <a:pt x="11112" y="122238"/>
                </a:cubicBezTo>
                <a:lnTo>
                  <a:pt x="13891" y="122238"/>
                </a:lnTo>
                <a:lnTo>
                  <a:pt x="13891" y="102791"/>
                </a:lnTo>
                <a:cubicBezTo>
                  <a:pt x="13891" y="88969"/>
                  <a:pt x="25073" y="77788"/>
                  <a:pt x="38894" y="77788"/>
                </a:cubicBezTo>
                <a:lnTo>
                  <a:pt x="80566" y="77788"/>
                </a:lnTo>
                <a:lnTo>
                  <a:pt x="80566" y="55563"/>
                </a:lnTo>
                <a:lnTo>
                  <a:pt x="77788" y="55563"/>
                </a:lnTo>
                <a:cubicBezTo>
                  <a:pt x="71641" y="55563"/>
                  <a:pt x="66675" y="50597"/>
                  <a:pt x="66675" y="44450"/>
                </a:cubicBezTo>
                <a:lnTo>
                  <a:pt x="66675" y="22225"/>
                </a:ln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9" name="Text 27"/>
          <p:cNvSpPr/>
          <p:nvPr/>
        </p:nvSpPr>
        <p:spPr>
          <a:xfrm>
            <a:off x="4641850" y="7518400"/>
            <a:ext cx="237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Area Assignment: Link routers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77888" y="79121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93380" y="29587"/>
                </a:moveTo>
                <a:lnTo>
                  <a:pt x="52889" y="74593"/>
                </a:lnTo>
                <a:cubicBezTo>
                  <a:pt x="51291" y="76364"/>
                  <a:pt x="51361" y="79107"/>
                  <a:pt x="53062" y="80809"/>
                </a:cubicBezTo>
                <a:cubicBezTo>
                  <a:pt x="63654" y="91400"/>
                  <a:pt x="80843" y="91400"/>
                  <a:pt x="91435" y="80809"/>
                </a:cubicBezTo>
                <a:lnTo>
                  <a:pt x="102478" y="69766"/>
                </a:lnTo>
                <a:cubicBezTo>
                  <a:pt x="103937" y="68307"/>
                  <a:pt x="105777" y="67508"/>
                  <a:pt x="107652" y="67370"/>
                </a:cubicBezTo>
                <a:cubicBezTo>
                  <a:pt x="110014" y="67161"/>
                  <a:pt x="112445" y="67960"/>
                  <a:pt x="114250" y="69766"/>
                </a:cubicBezTo>
                <a:lnTo>
                  <a:pt x="175577" y="130572"/>
                </a:lnTo>
                <a:lnTo>
                  <a:pt x="200025" y="111125"/>
                </a:lnTo>
                <a:lnTo>
                  <a:pt x="200025" y="11112"/>
                </a:lnTo>
                <a:lnTo>
                  <a:pt x="161131" y="33337"/>
                </a:lnTo>
                <a:lnTo>
                  <a:pt x="152866" y="27816"/>
                </a:lnTo>
                <a:cubicBezTo>
                  <a:pt x="147380" y="24170"/>
                  <a:pt x="140955" y="22225"/>
                  <a:pt x="134357" y="22225"/>
                </a:cubicBezTo>
                <a:lnTo>
                  <a:pt x="109910" y="22225"/>
                </a:lnTo>
                <a:cubicBezTo>
                  <a:pt x="109528" y="22225"/>
                  <a:pt x="109111" y="22225"/>
                  <a:pt x="108729" y="22260"/>
                </a:cubicBezTo>
                <a:cubicBezTo>
                  <a:pt x="102860" y="22572"/>
                  <a:pt x="97339" y="25211"/>
                  <a:pt x="93380" y="29587"/>
                </a:cubicBezTo>
                <a:close/>
                <a:moveTo>
                  <a:pt x="40491" y="63445"/>
                </a:moveTo>
                <a:lnTo>
                  <a:pt x="77579" y="22225"/>
                </a:lnTo>
                <a:lnTo>
                  <a:pt x="63827" y="22225"/>
                </a:lnTo>
                <a:cubicBezTo>
                  <a:pt x="54972" y="22225"/>
                  <a:pt x="46499" y="25732"/>
                  <a:pt x="40248" y="31983"/>
                </a:cubicBezTo>
                <a:lnTo>
                  <a:pt x="38894" y="33337"/>
                </a:lnTo>
                <a:lnTo>
                  <a:pt x="0" y="11112"/>
                </a:lnTo>
                <a:lnTo>
                  <a:pt x="0" y="111125"/>
                </a:lnTo>
                <a:lnTo>
                  <a:pt x="54312" y="156374"/>
                </a:lnTo>
                <a:cubicBezTo>
                  <a:pt x="62299" y="163041"/>
                  <a:pt x="72370" y="166688"/>
                  <a:pt x="82753" y="166688"/>
                </a:cubicBezTo>
                <a:lnTo>
                  <a:pt x="88205" y="166688"/>
                </a:lnTo>
                <a:lnTo>
                  <a:pt x="85775" y="164257"/>
                </a:lnTo>
                <a:cubicBezTo>
                  <a:pt x="82510" y="160992"/>
                  <a:pt x="82510" y="155714"/>
                  <a:pt x="85775" y="152484"/>
                </a:cubicBezTo>
                <a:cubicBezTo>
                  <a:pt x="89039" y="149255"/>
                  <a:pt x="94317" y="149220"/>
                  <a:pt x="97547" y="152484"/>
                </a:cubicBezTo>
                <a:lnTo>
                  <a:pt x="111785" y="166722"/>
                </a:lnTo>
                <a:lnTo>
                  <a:pt x="114910" y="166722"/>
                </a:lnTo>
                <a:cubicBezTo>
                  <a:pt x="121543" y="166722"/>
                  <a:pt x="128037" y="165229"/>
                  <a:pt x="133940" y="162451"/>
                </a:cubicBezTo>
                <a:lnTo>
                  <a:pt x="124668" y="153144"/>
                </a:lnTo>
                <a:cubicBezTo>
                  <a:pt x="121404" y="149880"/>
                  <a:pt x="121404" y="144601"/>
                  <a:pt x="124668" y="141372"/>
                </a:cubicBezTo>
                <a:cubicBezTo>
                  <a:pt x="127933" y="138142"/>
                  <a:pt x="133211" y="138108"/>
                  <a:pt x="136441" y="141372"/>
                </a:cubicBezTo>
                <a:lnTo>
                  <a:pt x="147553" y="152484"/>
                </a:lnTo>
                <a:lnTo>
                  <a:pt x="153630" y="146407"/>
                </a:lnTo>
                <a:cubicBezTo>
                  <a:pt x="156721" y="143317"/>
                  <a:pt x="157624" y="138837"/>
                  <a:pt x="156270" y="134913"/>
                </a:cubicBezTo>
                <a:lnTo>
                  <a:pt x="108382" y="87407"/>
                </a:lnTo>
                <a:lnTo>
                  <a:pt x="103207" y="92581"/>
                </a:lnTo>
                <a:cubicBezTo>
                  <a:pt x="86087" y="109701"/>
                  <a:pt x="58375" y="109701"/>
                  <a:pt x="41255" y="92581"/>
                </a:cubicBezTo>
                <a:cubicBezTo>
                  <a:pt x="33268" y="84594"/>
                  <a:pt x="32956" y="71780"/>
                  <a:pt x="40491" y="6341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1" name="Text 29"/>
          <p:cNvSpPr/>
          <p:nvPr/>
        </p:nvSpPr>
        <p:spPr>
          <a:xfrm>
            <a:off x="1187450" y="7874000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Neighbor Discovery: Dynamic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343400" y="7912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3" name="Text 31"/>
          <p:cNvSpPr/>
          <p:nvPr/>
        </p:nvSpPr>
        <p:spPr>
          <a:xfrm>
            <a:off x="4641850" y="7874000"/>
            <a:ext cx="254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Dead Timer: 35-second timeout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29600" y="1625600"/>
            <a:ext cx="7518400" cy="6858000"/>
          </a:xfrm>
          <a:custGeom>
            <a:avLst/>
            <a:gdLst/>
            <a:ahLst/>
            <a:cxnLst/>
            <a:rect l="l" t="t" r="r" b="b"/>
            <a:pathLst>
              <a:path w="7518400" h="6858000">
                <a:moveTo>
                  <a:pt x="101567" y="0"/>
                </a:moveTo>
                <a:lnTo>
                  <a:pt x="7416833" y="0"/>
                </a:lnTo>
                <a:cubicBezTo>
                  <a:pt x="7472927" y="0"/>
                  <a:pt x="7518400" y="45473"/>
                  <a:pt x="7518400" y="101567"/>
                </a:cubicBezTo>
                <a:lnTo>
                  <a:pt x="7518400" y="6756433"/>
                </a:lnTo>
                <a:cubicBezTo>
                  <a:pt x="7518400" y="6812527"/>
                  <a:pt x="7472927" y="6858000"/>
                  <a:pt x="7416833" y="6858000"/>
                </a:cubicBezTo>
                <a:lnTo>
                  <a:pt x="101567" y="6858000"/>
                </a:lnTo>
                <a:cubicBezTo>
                  <a:pt x="45473" y="6858000"/>
                  <a:pt x="0" y="6812527"/>
                  <a:pt x="0" y="6756433"/>
                </a:cubicBezTo>
                <a:lnTo>
                  <a:pt x="0" y="101567"/>
                </a:lnTo>
                <a:cubicBezTo>
                  <a:pt x="0" y="45473"/>
                  <a:pt x="45473" y="0"/>
                  <a:pt x="10156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5" name="Text 33"/>
          <p:cNvSpPr/>
          <p:nvPr/>
        </p:nvSpPr>
        <p:spPr>
          <a:xfrm>
            <a:off x="8432800" y="1828800"/>
            <a:ext cx="722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Sample Routing Table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37033" y="2290233"/>
            <a:ext cx="7107767" cy="1862667"/>
          </a:xfrm>
          <a:custGeom>
            <a:avLst/>
            <a:gdLst/>
            <a:ahLst/>
            <a:cxnLst/>
            <a:rect l="l" t="t" r="r" b="b"/>
            <a:pathLst>
              <a:path w="7107767" h="1862667">
                <a:moveTo>
                  <a:pt x="101608" y="0"/>
                </a:moveTo>
                <a:lnTo>
                  <a:pt x="7006158" y="0"/>
                </a:lnTo>
                <a:cubicBezTo>
                  <a:pt x="7062275" y="0"/>
                  <a:pt x="7107767" y="45492"/>
                  <a:pt x="7107767" y="101608"/>
                </a:cubicBezTo>
                <a:lnTo>
                  <a:pt x="7107767" y="1761058"/>
                </a:lnTo>
                <a:cubicBezTo>
                  <a:pt x="7107767" y="1817175"/>
                  <a:pt x="7062275" y="1862667"/>
                  <a:pt x="7006158" y="1862667"/>
                </a:cubicBezTo>
                <a:lnTo>
                  <a:pt x="101608" y="1862667"/>
                </a:lnTo>
                <a:cubicBezTo>
                  <a:pt x="45492" y="1862667"/>
                  <a:pt x="0" y="1817175"/>
                  <a:pt x="0" y="1761058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8467">
            <a:solidFill>
              <a:srgbClr val="5B6B8A">
                <a:alpha val="20000"/>
              </a:srgbClr>
            </a:solidFill>
            <a:prstDash val="solid"/>
          </a:ln>
        </p:spPr>
      </p:sp>
      <p:graphicFrame>
        <p:nvGraphicFramePr>
          <p:cNvPr id="3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441267" y="2294471"/>
          <a:ext cx="7099299" cy="1854200"/>
        </p:xfrm>
        <a:graphic>
          <a:graphicData uri="http://schemas.openxmlformats.org/drawingml/2006/table">
            <a:tbl>
              <a:tblPr/>
              <a:tblGrid>
                <a:gridCol w="2150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1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8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95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3550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Destination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Subnet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Next Hop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Metric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10.10.0.0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/16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10.10.0.1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16A08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10.10.10.0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/24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10.10.10.1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16A08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0.0.0.0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/0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10.10.0.254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16A08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" name="Shape 35"/>
          <p:cNvSpPr/>
          <p:nvPr/>
        </p:nvSpPr>
        <p:spPr>
          <a:xfrm>
            <a:off x="8432800" y="4309529"/>
            <a:ext cx="7112000" cy="2235200"/>
          </a:xfrm>
          <a:custGeom>
            <a:avLst/>
            <a:gdLst/>
            <a:ahLst/>
            <a:cxnLst/>
            <a:rect l="l" t="t" r="r" b="b"/>
            <a:pathLst>
              <a:path w="7112000" h="2235200">
                <a:moveTo>
                  <a:pt x="101590" y="0"/>
                </a:moveTo>
                <a:lnTo>
                  <a:pt x="7010410" y="0"/>
                </a:lnTo>
                <a:cubicBezTo>
                  <a:pt x="7066517" y="0"/>
                  <a:pt x="7112000" y="45483"/>
                  <a:pt x="7112000" y="101590"/>
                </a:cubicBezTo>
                <a:lnTo>
                  <a:pt x="7112000" y="2133610"/>
                </a:lnTo>
                <a:cubicBezTo>
                  <a:pt x="7112000" y="2189717"/>
                  <a:pt x="7066517" y="2235200"/>
                  <a:pt x="70104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39" name="Text 36"/>
          <p:cNvSpPr/>
          <p:nvPr/>
        </p:nvSpPr>
        <p:spPr>
          <a:xfrm>
            <a:off x="8585200" y="4461929"/>
            <a:ext cx="690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Sequential Scan Access Pattern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8585200" y="4868329"/>
            <a:ext cx="6896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search finds most specific route (longest prefix) for unweighted shortest path calculation.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8621713" y="556682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2" name="Text 39"/>
          <p:cNvSpPr/>
          <p:nvPr/>
        </p:nvSpPr>
        <p:spPr>
          <a:xfrm>
            <a:off x="8909050" y="5528729"/>
            <a:ext cx="346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Integration: Dynamic route calculation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8621713" y="587162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4" name="Text 41"/>
          <p:cNvSpPr/>
          <p:nvPr/>
        </p:nvSpPr>
        <p:spPr>
          <a:xfrm>
            <a:off x="8909050" y="5833529"/>
            <a:ext cx="322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Prefix Matching: Most specific route wins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621713" y="617642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6" name="Text 43"/>
          <p:cNvSpPr/>
          <p:nvPr/>
        </p:nvSpPr>
        <p:spPr>
          <a:xfrm>
            <a:off x="8909050" y="6138329"/>
            <a:ext cx="3695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Updates: Real-time topology changes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1818" y="461818"/>
            <a:ext cx="15424727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kern="0" spc="73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IMPLEMENTATIONS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61818" y="831273"/>
            <a:ext cx="15505545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27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#7: Path Finding - BFS with std::queue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61818" y="1477818"/>
            <a:ext cx="10160000" cy="7204364"/>
          </a:xfrm>
          <a:custGeom>
            <a:avLst/>
            <a:gdLst/>
            <a:ahLst/>
            <a:cxnLst/>
            <a:rect l="l" t="t" r="r" b="b"/>
            <a:pathLst>
              <a:path w="10160000" h="7204364">
                <a:moveTo>
                  <a:pt x="92360" y="0"/>
                </a:moveTo>
                <a:lnTo>
                  <a:pt x="10067640" y="0"/>
                </a:lnTo>
                <a:cubicBezTo>
                  <a:pt x="10118649" y="0"/>
                  <a:pt x="10160000" y="41351"/>
                  <a:pt x="10160000" y="92360"/>
                </a:cubicBezTo>
                <a:lnTo>
                  <a:pt x="10160000" y="7112004"/>
                </a:lnTo>
                <a:cubicBezTo>
                  <a:pt x="10160000" y="7163013"/>
                  <a:pt x="10118649" y="7204364"/>
                  <a:pt x="10067640" y="7204364"/>
                </a:cubicBezTo>
                <a:lnTo>
                  <a:pt x="92360" y="7204364"/>
                </a:lnTo>
                <a:cubicBezTo>
                  <a:pt x="41351" y="7204364"/>
                  <a:pt x="0" y="7163013"/>
                  <a:pt x="0" y="7112004"/>
                </a:cubicBezTo>
                <a:lnTo>
                  <a:pt x="0" y="92360"/>
                </a:lnTo>
                <a:cubicBezTo>
                  <a:pt x="0" y="41385"/>
                  <a:pt x="41385" y="0"/>
                  <a:pt x="9236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9273" dist="46182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46545" y="1662545"/>
            <a:ext cx="9894455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Breadth-First Search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46545" y="2078182"/>
            <a:ext cx="9882909" cy="600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5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Queue enables level-order traversal for </a:t>
            </a: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unweighted shortest path</a:t>
            </a:r>
            <a:r>
              <a:rPr lang="en-US" sz="145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calculation in O(V+E) time, essential for OSPF routing protocol.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46545" y="2817091"/>
            <a:ext cx="1627909" cy="1062182"/>
          </a:xfrm>
          <a:custGeom>
            <a:avLst/>
            <a:gdLst/>
            <a:ahLst/>
            <a:cxnLst/>
            <a:rect l="l" t="t" r="r" b="b"/>
            <a:pathLst>
              <a:path w="1627909" h="1062182">
                <a:moveTo>
                  <a:pt x="92367" y="0"/>
                </a:moveTo>
                <a:lnTo>
                  <a:pt x="1535542" y="0"/>
                </a:lnTo>
                <a:cubicBezTo>
                  <a:pt x="1586555" y="0"/>
                  <a:pt x="1627909" y="41354"/>
                  <a:pt x="1627909" y="92367"/>
                </a:cubicBezTo>
                <a:lnTo>
                  <a:pt x="1627909" y="969814"/>
                </a:lnTo>
                <a:cubicBezTo>
                  <a:pt x="1627909" y="1020828"/>
                  <a:pt x="1586555" y="1062182"/>
                  <a:pt x="1535542" y="1062182"/>
                </a:cubicBezTo>
                <a:lnTo>
                  <a:pt x="92367" y="1062182"/>
                </a:lnTo>
                <a:cubicBezTo>
                  <a:pt x="41354" y="1062182"/>
                  <a:pt x="0" y="1020828"/>
                  <a:pt x="0" y="969814"/>
                </a:cubicBezTo>
                <a:lnTo>
                  <a:pt x="0" y="92367"/>
                </a:lnTo>
                <a:cubicBezTo>
                  <a:pt x="0" y="41388"/>
                  <a:pt x="41388" y="0"/>
                  <a:pt x="923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8" name="Text 6"/>
          <p:cNvSpPr/>
          <p:nvPr/>
        </p:nvSpPr>
        <p:spPr>
          <a:xfrm>
            <a:off x="727364" y="3001818"/>
            <a:ext cx="1466273" cy="461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O(V+E)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90864" y="3463636"/>
            <a:ext cx="1339273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Complexity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464714" y="2955636"/>
            <a:ext cx="8070273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in vertices (devices) and edges (connections)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464714" y="3278909"/>
            <a:ext cx="8058727" cy="461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Level-Order: Explores neighbors first | Shortest Path: Optimal for unweighted graphs | Queue Operations: O(1) enqueue/dequeue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46545" y="4017818"/>
            <a:ext cx="9790545" cy="4479636"/>
          </a:xfrm>
          <a:custGeom>
            <a:avLst/>
            <a:gdLst/>
            <a:ahLst/>
            <a:cxnLst/>
            <a:rect l="l" t="t" r="r" b="b"/>
            <a:pathLst>
              <a:path w="9790545" h="4479636">
                <a:moveTo>
                  <a:pt x="92370" y="0"/>
                </a:moveTo>
                <a:lnTo>
                  <a:pt x="9698175" y="0"/>
                </a:lnTo>
                <a:cubicBezTo>
                  <a:pt x="9749190" y="0"/>
                  <a:pt x="9790545" y="41356"/>
                  <a:pt x="9790545" y="92370"/>
                </a:cubicBezTo>
                <a:lnTo>
                  <a:pt x="9790545" y="4387266"/>
                </a:lnTo>
                <a:cubicBezTo>
                  <a:pt x="9790545" y="4438281"/>
                  <a:pt x="9749190" y="4479636"/>
                  <a:pt x="9698175" y="4479636"/>
                </a:cubicBezTo>
                <a:lnTo>
                  <a:pt x="92370" y="4479636"/>
                </a:lnTo>
                <a:cubicBezTo>
                  <a:pt x="41356" y="4479636"/>
                  <a:pt x="0" y="4438281"/>
                  <a:pt x="0" y="4387266"/>
                </a:cubicBezTo>
                <a:lnTo>
                  <a:pt x="0" y="92370"/>
                </a:lnTo>
                <a:cubicBezTo>
                  <a:pt x="0" y="41390"/>
                  <a:pt x="41390" y="0"/>
                  <a:pt x="9237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3" name="Text 11"/>
          <p:cNvSpPr/>
          <p:nvPr/>
        </p:nvSpPr>
        <p:spPr>
          <a:xfrm>
            <a:off x="785091" y="4156364"/>
            <a:ext cx="9594273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BFS Implementation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85091" y="4479636"/>
            <a:ext cx="9513455" cy="3879273"/>
          </a:xfrm>
          <a:custGeom>
            <a:avLst/>
            <a:gdLst/>
            <a:ahLst/>
            <a:cxnLst/>
            <a:rect l="l" t="t" r="r" b="b"/>
            <a:pathLst>
              <a:path w="9513455" h="3879273">
                <a:moveTo>
                  <a:pt x="46163" y="0"/>
                </a:moveTo>
                <a:lnTo>
                  <a:pt x="9467291" y="0"/>
                </a:lnTo>
                <a:cubicBezTo>
                  <a:pt x="9492787" y="0"/>
                  <a:pt x="9513455" y="20668"/>
                  <a:pt x="9513455" y="46163"/>
                </a:cubicBezTo>
                <a:lnTo>
                  <a:pt x="9513455" y="3833109"/>
                </a:lnTo>
                <a:cubicBezTo>
                  <a:pt x="9513455" y="3858605"/>
                  <a:pt x="9492787" y="3879273"/>
                  <a:pt x="9467291" y="3879273"/>
                </a:cubicBezTo>
                <a:lnTo>
                  <a:pt x="46163" y="3879273"/>
                </a:lnTo>
                <a:cubicBezTo>
                  <a:pt x="20668" y="3879273"/>
                  <a:pt x="0" y="3858605"/>
                  <a:pt x="0" y="3833109"/>
                </a:cubicBezTo>
                <a:lnTo>
                  <a:pt x="0" y="46163"/>
                </a:lnTo>
                <a:cubicBezTo>
                  <a:pt x="0" y="20668"/>
                  <a:pt x="20668" y="0"/>
                  <a:pt x="46163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77455" y="4572000"/>
            <a:ext cx="9398000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std::map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findShortestPath(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source, 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target) {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9818" y="4756727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std::queue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queue;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69818" y="4941455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std::set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visited;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69818" y="5126182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std::map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parent;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69818" y="5310909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queue.push(source);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69818" y="5495636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visited.insert(source);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69818" y="5680364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(!queue.empty()) {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62182" y="5865091"/>
            <a:ext cx="9213273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current = queue.front();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62182" y="6049818"/>
            <a:ext cx="9213273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queue.pop();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62182" y="6234545"/>
            <a:ext cx="9213273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(current == target) 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62182" y="6419273"/>
            <a:ext cx="9213273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constauto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neighbor : topology[current]) {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54545" y="6604000"/>
            <a:ext cx="9120909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(visited.count(neighbor.targetID) == </a:t>
            </a:r>
            <a:r>
              <a:rPr lang="en-US" sz="1091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46909" y="6788727"/>
            <a:ext cx="9028545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visited.insert(neighbor.targetID);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46909" y="6973455"/>
            <a:ext cx="9028545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parent[neighbor.targetID] = current;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46909" y="7158182"/>
            <a:ext cx="9028545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queue.push(neighbor.targetID);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54545" y="7342909"/>
            <a:ext cx="9120909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62182" y="7527636"/>
            <a:ext cx="9213273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69818" y="7712364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69818" y="7897091"/>
            <a:ext cx="9305636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parent;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77455" y="8081818"/>
            <a:ext cx="9398000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806545" y="1477818"/>
            <a:ext cx="4987636" cy="2216727"/>
          </a:xfrm>
          <a:custGeom>
            <a:avLst/>
            <a:gdLst/>
            <a:ahLst/>
            <a:cxnLst/>
            <a:rect l="l" t="t" r="r" b="b"/>
            <a:pathLst>
              <a:path w="4987636" h="2216727">
                <a:moveTo>
                  <a:pt x="92371" y="0"/>
                </a:moveTo>
                <a:lnTo>
                  <a:pt x="4895265" y="0"/>
                </a:lnTo>
                <a:cubicBezTo>
                  <a:pt x="4946280" y="0"/>
                  <a:pt x="4987636" y="41356"/>
                  <a:pt x="4987636" y="92371"/>
                </a:cubicBezTo>
                <a:lnTo>
                  <a:pt x="4987636" y="2124356"/>
                </a:lnTo>
                <a:cubicBezTo>
                  <a:pt x="4987636" y="2175371"/>
                  <a:pt x="4946280" y="2216727"/>
                  <a:pt x="4895265" y="2216727"/>
                </a:cubicBezTo>
                <a:lnTo>
                  <a:pt x="92371" y="2216727"/>
                </a:lnTo>
                <a:cubicBezTo>
                  <a:pt x="41356" y="2216727"/>
                  <a:pt x="0" y="2175371"/>
                  <a:pt x="0" y="2124356"/>
                </a:cubicBezTo>
                <a:lnTo>
                  <a:pt x="0" y="92371"/>
                </a:lnTo>
                <a:cubicBezTo>
                  <a:pt x="0" y="41390"/>
                  <a:pt x="41390" y="0"/>
                  <a:pt x="9237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9273" dist="46182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6" name="Text 34"/>
          <p:cNvSpPr/>
          <p:nvPr/>
        </p:nvSpPr>
        <p:spPr>
          <a:xfrm>
            <a:off x="10991273" y="1662545"/>
            <a:ext cx="4722091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BFS Algorithm Steps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0991273" y="2124364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8" name="Text 36"/>
          <p:cNvSpPr/>
          <p:nvPr/>
        </p:nvSpPr>
        <p:spPr>
          <a:xfrm>
            <a:off x="10950864" y="2124364"/>
            <a:ext cx="357909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360727" y="2124364"/>
            <a:ext cx="1731818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Enqueue starting vertex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0991273" y="2493818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1" name="Text 39"/>
          <p:cNvSpPr/>
          <p:nvPr/>
        </p:nvSpPr>
        <p:spPr>
          <a:xfrm>
            <a:off x="10950864" y="2493818"/>
            <a:ext cx="357909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360727" y="2493818"/>
            <a:ext cx="2089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Dequeue and process vertex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991273" y="2863273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4" name="Text 42"/>
          <p:cNvSpPr/>
          <p:nvPr/>
        </p:nvSpPr>
        <p:spPr>
          <a:xfrm>
            <a:off x="10950864" y="2863273"/>
            <a:ext cx="357909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360727" y="2863273"/>
            <a:ext cx="2089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Enqueue unvisited neighbors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0991273" y="3232727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7" name="Text 45"/>
          <p:cNvSpPr/>
          <p:nvPr/>
        </p:nvSpPr>
        <p:spPr>
          <a:xfrm>
            <a:off x="10950864" y="3232727"/>
            <a:ext cx="357909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360727" y="3232727"/>
            <a:ext cx="1870364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Repeat until queue empty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1818" y="461818"/>
            <a:ext cx="15424727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kern="0" spc="73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IMPLEMENTATIONS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61818" y="831273"/>
            <a:ext cx="15505545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27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Network Topology Visualization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61818" y="1477818"/>
            <a:ext cx="10160000" cy="7931727"/>
          </a:xfrm>
          <a:custGeom>
            <a:avLst/>
            <a:gdLst/>
            <a:ahLst/>
            <a:cxnLst/>
            <a:rect l="l" t="t" r="r" b="b"/>
            <a:pathLst>
              <a:path w="10160000" h="7931727">
                <a:moveTo>
                  <a:pt x="92325" y="0"/>
                </a:moveTo>
                <a:lnTo>
                  <a:pt x="10067675" y="0"/>
                </a:lnTo>
                <a:cubicBezTo>
                  <a:pt x="10118665" y="0"/>
                  <a:pt x="10160000" y="41335"/>
                  <a:pt x="10160000" y="92325"/>
                </a:cubicBezTo>
                <a:lnTo>
                  <a:pt x="10160000" y="7839402"/>
                </a:lnTo>
                <a:cubicBezTo>
                  <a:pt x="10160000" y="7890392"/>
                  <a:pt x="10118665" y="7931727"/>
                  <a:pt x="10067675" y="7931727"/>
                </a:cubicBezTo>
                <a:lnTo>
                  <a:pt x="92325" y="7931727"/>
                </a:lnTo>
                <a:cubicBezTo>
                  <a:pt x="41335" y="7931727"/>
                  <a:pt x="0" y="7890392"/>
                  <a:pt x="0" y="7839402"/>
                </a:cubicBezTo>
                <a:lnTo>
                  <a:pt x="0" y="92325"/>
                </a:lnTo>
                <a:cubicBezTo>
                  <a:pt x="0" y="41335"/>
                  <a:pt x="41335" y="0"/>
                  <a:pt x="9232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9273" dist="46182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46545" y="1662545"/>
            <a:ext cx="9894455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Structures in Action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46545" y="2078182"/>
            <a:ext cx="9882909" cy="600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55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 representation of 48 network devices across 5 departments showing device registry mappings, connection vectors, and routing paths in the Cloud TAP topology.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46545" y="2817091"/>
            <a:ext cx="9790545" cy="6407727"/>
          </a:xfrm>
          <a:custGeom>
            <a:avLst/>
            <a:gdLst/>
            <a:ahLst/>
            <a:cxnLst/>
            <a:rect l="l" t="t" r="r" b="b"/>
            <a:pathLst>
              <a:path w="9790545" h="6407727">
                <a:moveTo>
                  <a:pt x="92335" y="0"/>
                </a:moveTo>
                <a:lnTo>
                  <a:pt x="9698210" y="0"/>
                </a:lnTo>
                <a:cubicBezTo>
                  <a:pt x="9749206" y="0"/>
                  <a:pt x="9790545" y="41340"/>
                  <a:pt x="9790545" y="92335"/>
                </a:cubicBezTo>
                <a:lnTo>
                  <a:pt x="9790545" y="6315392"/>
                </a:lnTo>
                <a:cubicBezTo>
                  <a:pt x="9790545" y="6366387"/>
                  <a:pt x="9749206" y="6407727"/>
                  <a:pt x="9698210" y="6407727"/>
                </a:cubicBezTo>
                <a:lnTo>
                  <a:pt x="92335" y="6407727"/>
                </a:lnTo>
                <a:cubicBezTo>
                  <a:pt x="41340" y="6407727"/>
                  <a:pt x="0" y="6366387"/>
                  <a:pt x="0" y="6315392"/>
                </a:cubicBezTo>
                <a:lnTo>
                  <a:pt x="0" y="92335"/>
                </a:lnTo>
                <a:cubicBezTo>
                  <a:pt x="0" y="41340"/>
                  <a:pt x="41340" y="0"/>
                  <a:pt x="92335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9" name="Shape 6"/>
          <p:cNvSpPr/>
          <p:nvPr/>
        </p:nvSpPr>
        <p:spPr>
          <a:xfrm>
            <a:off x="10806545" y="1477818"/>
            <a:ext cx="4987636" cy="2955636"/>
          </a:xfrm>
          <a:custGeom>
            <a:avLst/>
            <a:gdLst/>
            <a:ahLst/>
            <a:cxnLst/>
            <a:rect l="l" t="t" r="r" b="b"/>
            <a:pathLst>
              <a:path w="4987636" h="2955636">
                <a:moveTo>
                  <a:pt x="92364" y="0"/>
                </a:moveTo>
                <a:lnTo>
                  <a:pt x="4895273" y="0"/>
                </a:lnTo>
                <a:cubicBezTo>
                  <a:pt x="4946284" y="0"/>
                  <a:pt x="4987636" y="41353"/>
                  <a:pt x="4987636" y="92364"/>
                </a:cubicBezTo>
                <a:lnTo>
                  <a:pt x="4987636" y="2863273"/>
                </a:lnTo>
                <a:cubicBezTo>
                  <a:pt x="4987636" y="2914284"/>
                  <a:pt x="4946284" y="2955636"/>
                  <a:pt x="4895273" y="2955636"/>
                </a:cubicBezTo>
                <a:lnTo>
                  <a:pt x="92364" y="2955636"/>
                </a:lnTo>
                <a:cubicBezTo>
                  <a:pt x="41353" y="2955636"/>
                  <a:pt x="0" y="2914284"/>
                  <a:pt x="0" y="2863273"/>
                </a:cubicBezTo>
                <a:lnTo>
                  <a:pt x="0" y="92364"/>
                </a:lnTo>
                <a:cubicBezTo>
                  <a:pt x="0" y="41387"/>
                  <a:pt x="41387" y="0"/>
                  <a:pt x="9236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9273" dist="46182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10991273" y="1662545"/>
            <a:ext cx="4722091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Topology Hierarchy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91273" y="2170545"/>
            <a:ext cx="369455" cy="369455"/>
          </a:xfrm>
          <a:custGeom>
            <a:avLst/>
            <a:gdLst/>
            <a:ahLst/>
            <a:cxnLst/>
            <a:rect l="l" t="t" r="r" b="b"/>
            <a:pathLst>
              <a:path w="369455" h="369455">
                <a:moveTo>
                  <a:pt x="46182" y="0"/>
                </a:moveTo>
                <a:lnTo>
                  <a:pt x="323273" y="0"/>
                </a:lnTo>
                <a:cubicBezTo>
                  <a:pt x="348761" y="0"/>
                  <a:pt x="369455" y="20693"/>
                  <a:pt x="369455" y="46182"/>
                </a:cubicBezTo>
                <a:lnTo>
                  <a:pt x="369455" y="323273"/>
                </a:lnTo>
                <a:cubicBezTo>
                  <a:pt x="369455" y="348761"/>
                  <a:pt x="348761" y="369455"/>
                  <a:pt x="323273" y="369455"/>
                </a:cubicBezTo>
                <a:lnTo>
                  <a:pt x="46182" y="369455"/>
                </a:lnTo>
                <a:cubicBezTo>
                  <a:pt x="20693" y="369455"/>
                  <a:pt x="0" y="348761"/>
                  <a:pt x="0" y="323273"/>
                </a:cubicBezTo>
                <a:lnTo>
                  <a:pt x="0" y="46182"/>
                </a:lnTo>
                <a:cubicBezTo>
                  <a:pt x="0" y="20693"/>
                  <a:pt x="20693" y="0"/>
                  <a:pt x="4618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12" name="Text 9"/>
          <p:cNvSpPr/>
          <p:nvPr/>
        </p:nvSpPr>
        <p:spPr>
          <a:xfrm>
            <a:off x="10950864" y="2170545"/>
            <a:ext cx="450273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453091" y="2124364"/>
            <a:ext cx="1535545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Layer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453091" y="2401455"/>
            <a:ext cx="1512455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CORE-R1: Central router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991273" y="2724727"/>
            <a:ext cx="369455" cy="369455"/>
          </a:xfrm>
          <a:custGeom>
            <a:avLst/>
            <a:gdLst/>
            <a:ahLst/>
            <a:cxnLst/>
            <a:rect l="l" t="t" r="r" b="b"/>
            <a:pathLst>
              <a:path w="369455" h="369455">
                <a:moveTo>
                  <a:pt x="46182" y="0"/>
                </a:moveTo>
                <a:lnTo>
                  <a:pt x="323273" y="0"/>
                </a:lnTo>
                <a:cubicBezTo>
                  <a:pt x="348761" y="0"/>
                  <a:pt x="369455" y="20693"/>
                  <a:pt x="369455" y="46182"/>
                </a:cubicBezTo>
                <a:lnTo>
                  <a:pt x="369455" y="323273"/>
                </a:lnTo>
                <a:cubicBezTo>
                  <a:pt x="369455" y="348761"/>
                  <a:pt x="348761" y="369455"/>
                  <a:pt x="323273" y="369455"/>
                </a:cubicBezTo>
                <a:lnTo>
                  <a:pt x="46182" y="369455"/>
                </a:lnTo>
                <a:cubicBezTo>
                  <a:pt x="20693" y="369455"/>
                  <a:pt x="0" y="348761"/>
                  <a:pt x="0" y="323273"/>
                </a:cubicBezTo>
                <a:lnTo>
                  <a:pt x="0" y="46182"/>
                </a:lnTo>
                <a:cubicBezTo>
                  <a:pt x="0" y="20693"/>
                  <a:pt x="20693" y="0"/>
                  <a:pt x="46182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6" name="Text 13"/>
          <p:cNvSpPr/>
          <p:nvPr/>
        </p:nvSpPr>
        <p:spPr>
          <a:xfrm>
            <a:off x="10950864" y="2724727"/>
            <a:ext cx="450273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453091" y="2678545"/>
            <a:ext cx="1812636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Distribution Layer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453091" y="2955636"/>
            <a:ext cx="1789545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L3 Switches: Active/Standby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991273" y="3278909"/>
            <a:ext cx="369455" cy="369455"/>
          </a:xfrm>
          <a:custGeom>
            <a:avLst/>
            <a:gdLst/>
            <a:ahLst/>
            <a:cxnLst/>
            <a:rect l="l" t="t" r="r" b="b"/>
            <a:pathLst>
              <a:path w="369455" h="369455">
                <a:moveTo>
                  <a:pt x="46182" y="0"/>
                </a:moveTo>
                <a:lnTo>
                  <a:pt x="323273" y="0"/>
                </a:lnTo>
                <a:cubicBezTo>
                  <a:pt x="348761" y="0"/>
                  <a:pt x="369455" y="20693"/>
                  <a:pt x="369455" y="46182"/>
                </a:cubicBezTo>
                <a:lnTo>
                  <a:pt x="369455" y="323273"/>
                </a:lnTo>
                <a:cubicBezTo>
                  <a:pt x="369455" y="348761"/>
                  <a:pt x="348761" y="369455"/>
                  <a:pt x="323273" y="369455"/>
                </a:cubicBezTo>
                <a:lnTo>
                  <a:pt x="46182" y="369455"/>
                </a:lnTo>
                <a:cubicBezTo>
                  <a:pt x="20693" y="369455"/>
                  <a:pt x="0" y="348761"/>
                  <a:pt x="0" y="323273"/>
                </a:cubicBezTo>
                <a:lnTo>
                  <a:pt x="0" y="46182"/>
                </a:lnTo>
                <a:cubicBezTo>
                  <a:pt x="0" y="20693"/>
                  <a:pt x="20693" y="0"/>
                  <a:pt x="46182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20" name="Text 17"/>
          <p:cNvSpPr/>
          <p:nvPr/>
        </p:nvSpPr>
        <p:spPr>
          <a:xfrm>
            <a:off x="10950864" y="3278909"/>
            <a:ext cx="450273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1453091" y="3232727"/>
            <a:ext cx="1373909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Access Layer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1453091" y="3509818"/>
            <a:ext cx="1350818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Department switches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10991273" y="3833091"/>
            <a:ext cx="369455" cy="369455"/>
          </a:xfrm>
          <a:custGeom>
            <a:avLst/>
            <a:gdLst/>
            <a:ahLst/>
            <a:cxnLst/>
            <a:rect l="l" t="t" r="r" b="b"/>
            <a:pathLst>
              <a:path w="369455" h="369455">
                <a:moveTo>
                  <a:pt x="46182" y="0"/>
                </a:moveTo>
                <a:lnTo>
                  <a:pt x="323273" y="0"/>
                </a:lnTo>
                <a:cubicBezTo>
                  <a:pt x="348761" y="0"/>
                  <a:pt x="369455" y="20693"/>
                  <a:pt x="369455" y="46182"/>
                </a:cubicBezTo>
                <a:lnTo>
                  <a:pt x="369455" y="323273"/>
                </a:lnTo>
                <a:cubicBezTo>
                  <a:pt x="369455" y="348761"/>
                  <a:pt x="348761" y="369455"/>
                  <a:pt x="323273" y="369455"/>
                </a:cubicBezTo>
                <a:lnTo>
                  <a:pt x="46182" y="369455"/>
                </a:lnTo>
                <a:cubicBezTo>
                  <a:pt x="20693" y="369455"/>
                  <a:pt x="0" y="348761"/>
                  <a:pt x="0" y="323273"/>
                </a:cubicBezTo>
                <a:lnTo>
                  <a:pt x="0" y="46182"/>
                </a:lnTo>
                <a:cubicBezTo>
                  <a:pt x="0" y="20693"/>
                  <a:pt x="20693" y="0"/>
                  <a:pt x="46182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4" name="Text 21"/>
          <p:cNvSpPr/>
          <p:nvPr/>
        </p:nvSpPr>
        <p:spPr>
          <a:xfrm>
            <a:off x="10950864" y="3833091"/>
            <a:ext cx="450273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453091" y="3786909"/>
            <a:ext cx="1512455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5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 Devices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1453091" y="4064000"/>
            <a:ext cx="1489364" cy="184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9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Clients, servers, phones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0806545" y="4572000"/>
            <a:ext cx="4987636" cy="2355273"/>
          </a:xfrm>
          <a:custGeom>
            <a:avLst/>
            <a:gdLst/>
            <a:ahLst/>
            <a:cxnLst/>
            <a:rect l="l" t="t" r="r" b="b"/>
            <a:pathLst>
              <a:path w="4987636" h="2355273">
                <a:moveTo>
                  <a:pt x="92374" y="0"/>
                </a:moveTo>
                <a:lnTo>
                  <a:pt x="4895263" y="0"/>
                </a:lnTo>
                <a:cubicBezTo>
                  <a:pt x="4946279" y="0"/>
                  <a:pt x="4987636" y="41357"/>
                  <a:pt x="4987636" y="92374"/>
                </a:cubicBezTo>
                <a:lnTo>
                  <a:pt x="4987636" y="2262899"/>
                </a:lnTo>
                <a:cubicBezTo>
                  <a:pt x="4987636" y="2313916"/>
                  <a:pt x="4946279" y="2355273"/>
                  <a:pt x="4895263" y="2355273"/>
                </a:cubicBezTo>
                <a:lnTo>
                  <a:pt x="92374" y="2355273"/>
                </a:lnTo>
                <a:cubicBezTo>
                  <a:pt x="41357" y="2355273"/>
                  <a:pt x="0" y="2313916"/>
                  <a:pt x="0" y="2262899"/>
                </a:cubicBezTo>
                <a:lnTo>
                  <a:pt x="0" y="92374"/>
                </a:lnTo>
                <a:cubicBezTo>
                  <a:pt x="0" y="41357"/>
                  <a:pt x="41357" y="0"/>
                  <a:pt x="92374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8" name="Text 25"/>
          <p:cNvSpPr/>
          <p:nvPr/>
        </p:nvSpPr>
        <p:spPr>
          <a:xfrm>
            <a:off x="10991273" y="4756727"/>
            <a:ext cx="4722091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Structures in Use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11024466" y="5253182"/>
            <a:ext cx="141432" cy="161636"/>
          </a:xfrm>
          <a:custGeom>
            <a:avLst/>
            <a:gdLst/>
            <a:ahLst/>
            <a:cxnLst/>
            <a:rect l="l" t="t" r="r" b="b"/>
            <a:pathLst>
              <a:path w="141432" h="161636">
                <a:moveTo>
                  <a:pt x="141432" y="64970"/>
                </a:moveTo>
                <a:cubicBezTo>
                  <a:pt x="136760" y="68064"/>
                  <a:pt x="131393" y="70558"/>
                  <a:pt x="125805" y="72547"/>
                </a:cubicBezTo>
                <a:cubicBezTo>
                  <a:pt x="110967" y="77851"/>
                  <a:pt x="91489" y="80818"/>
                  <a:pt x="70716" y="80818"/>
                </a:cubicBezTo>
                <a:cubicBezTo>
                  <a:pt x="49943" y="80818"/>
                  <a:pt x="30433" y="77819"/>
                  <a:pt x="15627" y="72547"/>
                </a:cubicBezTo>
                <a:cubicBezTo>
                  <a:pt x="10071" y="70558"/>
                  <a:pt x="4672" y="68064"/>
                  <a:pt x="0" y="64970"/>
                </a:cubicBezTo>
                <a:lnTo>
                  <a:pt x="0" y="90920"/>
                </a:lnTo>
                <a:cubicBezTo>
                  <a:pt x="0" y="104874"/>
                  <a:pt x="31664" y="116176"/>
                  <a:pt x="70716" y="116176"/>
                </a:cubicBezTo>
                <a:cubicBezTo>
                  <a:pt x="109768" y="116176"/>
                  <a:pt x="141432" y="104874"/>
                  <a:pt x="141432" y="90920"/>
                </a:cubicBezTo>
                <a:lnTo>
                  <a:pt x="141432" y="64970"/>
                </a:lnTo>
                <a:close/>
                <a:moveTo>
                  <a:pt x="141432" y="40409"/>
                </a:moveTo>
                <a:lnTo>
                  <a:pt x="141432" y="25256"/>
                </a:lnTo>
                <a:cubicBezTo>
                  <a:pt x="141432" y="11302"/>
                  <a:pt x="109768" y="0"/>
                  <a:pt x="70716" y="0"/>
                </a:cubicBezTo>
                <a:cubicBezTo>
                  <a:pt x="31664" y="0"/>
                  <a:pt x="0" y="11302"/>
                  <a:pt x="0" y="25256"/>
                </a:cubicBezTo>
                <a:lnTo>
                  <a:pt x="0" y="40409"/>
                </a:lnTo>
                <a:cubicBezTo>
                  <a:pt x="0" y="54363"/>
                  <a:pt x="31664" y="65665"/>
                  <a:pt x="70716" y="65665"/>
                </a:cubicBezTo>
                <a:cubicBezTo>
                  <a:pt x="109768" y="65665"/>
                  <a:pt x="141432" y="54363"/>
                  <a:pt x="141432" y="40409"/>
                </a:cubicBezTo>
                <a:close/>
                <a:moveTo>
                  <a:pt x="125805" y="123058"/>
                </a:moveTo>
                <a:cubicBezTo>
                  <a:pt x="110999" y="128330"/>
                  <a:pt x="91520" y="131330"/>
                  <a:pt x="70716" y="131330"/>
                </a:cubicBezTo>
                <a:cubicBezTo>
                  <a:pt x="49912" y="131330"/>
                  <a:pt x="30433" y="128330"/>
                  <a:pt x="15627" y="123058"/>
                </a:cubicBezTo>
                <a:cubicBezTo>
                  <a:pt x="10071" y="121069"/>
                  <a:pt x="4672" y="118575"/>
                  <a:pt x="0" y="115482"/>
                </a:cubicBezTo>
                <a:lnTo>
                  <a:pt x="0" y="136381"/>
                </a:lnTo>
                <a:cubicBezTo>
                  <a:pt x="0" y="150334"/>
                  <a:pt x="31664" y="161636"/>
                  <a:pt x="70716" y="161636"/>
                </a:cubicBezTo>
                <a:cubicBezTo>
                  <a:pt x="109768" y="161636"/>
                  <a:pt x="141432" y="150334"/>
                  <a:pt x="141432" y="136381"/>
                </a:cubicBezTo>
                <a:lnTo>
                  <a:pt x="141432" y="115482"/>
                </a:lnTo>
                <a:cubicBezTo>
                  <a:pt x="136760" y="118575"/>
                  <a:pt x="131393" y="121069"/>
                  <a:pt x="125805" y="12305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7"/>
          <p:cNvSpPr/>
          <p:nvPr/>
        </p:nvSpPr>
        <p:spPr>
          <a:xfrm>
            <a:off x="11285682" y="5218545"/>
            <a:ext cx="1812636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std::map:</a:t>
            </a: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Device registry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11014364" y="5576455"/>
            <a:ext cx="161636" cy="161636"/>
          </a:xfrm>
          <a:custGeom>
            <a:avLst/>
            <a:gdLst/>
            <a:ahLst/>
            <a:cxnLst/>
            <a:rect l="l" t="t" r="r" b="b"/>
            <a:pathLst>
              <a:path w="161636" h="161636">
                <a:moveTo>
                  <a:pt x="0" y="25256"/>
                </a:moveTo>
                <a:cubicBezTo>
                  <a:pt x="0" y="16890"/>
                  <a:pt x="6787" y="10102"/>
                  <a:pt x="15153" y="10102"/>
                </a:cubicBezTo>
                <a:lnTo>
                  <a:pt x="45460" y="10102"/>
                </a:lnTo>
                <a:cubicBezTo>
                  <a:pt x="53826" y="10102"/>
                  <a:pt x="60614" y="16890"/>
                  <a:pt x="60614" y="25256"/>
                </a:cubicBezTo>
                <a:lnTo>
                  <a:pt x="60614" y="30307"/>
                </a:lnTo>
                <a:lnTo>
                  <a:pt x="101023" y="30307"/>
                </a:lnTo>
                <a:lnTo>
                  <a:pt x="101023" y="25256"/>
                </a:lnTo>
                <a:cubicBezTo>
                  <a:pt x="101023" y="16890"/>
                  <a:pt x="107810" y="10102"/>
                  <a:pt x="116176" y="10102"/>
                </a:cubicBezTo>
                <a:lnTo>
                  <a:pt x="146483" y="10102"/>
                </a:lnTo>
                <a:cubicBezTo>
                  <a:pt x="154849" y="10102"/>
                  <a:pt x="161636" y="16890"/>
                  <a:pt x="161636" y="25256"/>
                </a:cubicBezTo>
                <a:lnTo>
                  <a:pt x="161636" y="55563"/>
                </a:lnTo>
                <a:cubicBezTo>
                  <a:pt x="161636" y="63928"/>
                  <a:pt x="154849" y="70716"/>
                  <a:pt x="146483" y="70716"/>
                </a:cubicBezTo>
                <a:lnTo>
                  <a:pt x="116176" y="70716"/>
                </a:lnTo>
                <a:cubicBezTo>
                  <a:pt x="107810" y="70716"/>
                  <a:pt x="101023" y="63928"/>
                  <a:pt x="101023" y="55563"/>
                </a:cubicBezTo>
                <a:lnTo>
                  <a:pt x="101023" y="50511"/>
                </a:lnTo>
                <a:lnTo>
                  <a:pt x="60614" y="50511"/>
                </a:lnTo>
                <a:lnTo>
                  <a:pt x="60614" y="55563"/>
                </a:lnTo>
                <a:cubicBezTo>
                  <a:pt x="60614" y="57867"/>
                  <a:pt x="60077" y="60077"/>
                  <a:pt x="59161" y="62034"/>
                </a:cubicBezTo>
                <a:lnTo>
                  <a:pt x="80818" y="90920"/>
                </a:lnTo>
                <a:lnTo>
                  <a:pt x="106074" y="90920"/>
                </a:lnTo>
                <a:cubicBezTo>
                  <a:pt x="114440" y="90920"/>
                  <a:pt x="121227" y="97708"/>
                  <a:pt x="121227" y="106074"/>
                </a:cubicBezTo>
                <a:lnTo>
                  <a:pt x="121227" y="136381"/>
                </a:lnTo>
                <a:cubicBezTo>
                  <a:pt x="121227" y="144747"/>
                  <a:pt x="114440" y="151534"/>
                  <a:pt x="106074" y="151534"/>
                </a:cubicBezTo>
                <a:lnTo>
                  <a:pt x="75767" y="151534"/>
                </a:lnTo>
                <a:cubicBezTo>
                  <a:pt x="67401" y="151534"/>
                  <a:pt x="60614" y="144747"/>
                  <a:pt x="60614" y="136381"/>
                </a:cubicBezTo>
                <a:lnTo>
                  <a:pt x="60614" y="106074"/>
                </a:lnTo>
                <a:cubicBezTo>
                  <a:pt x="60614" y="103769"/>
                  <a:pt x="61150" y="101559"/>
                  <a:pt x="62066" y="99602"/>
                </a:cubicBezTo>
                <a:lnTo>
                  <a:pt x="40409" y="70716"/>
                </a:lnTo>
                <a:lnTo>
                  <a:pt x="15153" y="70716"/>
                </a:lnTo>
                <a:cubicBezTo>
                  <a:pt x="6787" y="70716"/>
                  <a:pt x="0" y="63928"/>
                  <a:pt x="0" y="55563"/>
                </a:cubicBezTo>
                <a:lnTo>
                  <a:pt x="0" y="2525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29"/>
          <p:cNvSpPr/>
          <p:nvPr/>
        </p:nvSpPr>
        <p:spPr>
          <a:xfrm>
            <a:off x="11285682" y="5541818"/>
            <a:ext cx="1778000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std::vector:</a:t>
            </a: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Connections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11014364" y="5899727"/>
            <a:ext cx="161636" cy="161636"/>
          </a:xfrm>
          <a:custGeom>
            <a:avLst/>
            <a:gdLst/>
            <a:ahLst/>
            <a:cxnLst/>
            <a:rect l="l" t="t" r="r" b="b"/>
            <a:pathLst>
              <a:path w="161636" h="161636">
                <a:moveTo>
                  <a:pt x="60614" y="20205"/>
                </a:moveTo>
                <a:cubicBezTo>
                  <a:pt x="60614" y="14617"/>
                  <a:pt x="65128" y="10102"/>
                  <a:pt x="70716" y="10102"/>
                </a:cubicBezTo>
                <a:lnTo>
                  <a:pt x="90920" y="10102"/>
                </a:lnTo>
                <a:cubicBezTo>
                  <a:pt x="96508" y="10102"/>
                  <a:pt x="101023" y="14617"/>
                  <a:pt x="101023" y="20205"/>
                </a:cubicBezTo>
                <a:lnTo>
                  <a:pt x="101023" y="40409"/>
                </a:lnTo>
                <a:cubicBezTo>
                  <a:pt x="101023" y="45997"/>
                  <a:pt x="96508" y="50511"/>
                  <a:pt x="90920" y="50511"/>
                </a:cubicBezTo>
                <a:lnTo>
                  <a:pt x="88395" y="50511"/>
                </a:lnTo>
                <a:lnTo>
                  <a:pt x="88395" y="70716"/>
                </a:lnTo>
                <a:lnTo>
                  <a:pt x="126278" y="70716"/>
                </a:lnTo>
                <a:cubicBezTo>
                  <a:pt x="138843" y="70716"/>
                  <a:pt x="149009" y="80881"/>
                  <a:pt x="149009" y="93446"/>
                </a:cubicBezTo>
                <a:lnTo>
                  <a:pt x="149009" y="111125"/>
                </a:lnTo>
                <a:lnTo>
                  <a:pt x="151534" y="111125"/>
                </a:lnTo>
                <a:cubicBezTo>
                  <a:pt x="157122" y="111125"/>
                  <a:pt x="161636" y="115639"/>
                  <a:pt x="161636" y="121227"/>
                </a:cubicBezTo>
                <a:lnTo>
                  <a:pt x="161636" y="141432"/>
                </a:lnTo>
                <a:cubicBezTo>
                  <a:pt x="161636" y="147020"/>
                  <a:pt x="157122" y="151534"/>
                  <a:pt x="151534" y="151534"/>
                </a:cubicBezTo>
                <a:lnTo>
                  <a:pt x="131330" y="151534"/>
                </a:lnTo>
                <a:cubicBezTo>
                  <a:pt x="125742" y="151534"/>
                  <a:pt x="121227" y="147020"/>
                  <a:pt x="121227" y="141432"/>
                </a:cubicBezTo>
                <a:lnTo>
                  <a:pt x="121227" y="121227"/>
                </a:lnTo>
                <a:cubicBezTo>
                  <a:pt x="121227" y="115639"/>
                  <a:pt x="125742" y="111125"/>
                  <a:pt x="131330" y="111125"/>
                </a:cubicBezTo>
                <a:lnTo>
                  <a:pt x="133855" y="111125"/>
                </a:lnTo>
                <a:lnTo>
                  <a:pt x="133855" y="93446"/>
                </a:lnTo>
                <a:cubicBezTo>
                  <a:pt x="133855" y="89247"/>
                  <a:pt x="130477" y="85869"/>
                  <a:pt x="126278" y="85869"/>
                </a:cubicBezTo>
                <a:lnTo>
                  <a:pt x="88395" y="85869"/>
                </a:lnTo>
                <a:lnTo>
                  <a:pt x="88395" y="111125"/>
                </a:lnTo>
                <a:lnTo>
                  <a:pt x="90920" y="111125"/>
                </a:lnTo>
                <a:cubicBezTo>
                  <a:pt x="96508" y="111125"/>
                  <a:pt x="101023" y="115639"/>
                  <a:pt x="101023" y="121227"/>
                </a:cubicBezTo>
                <a:lnTo>
                  <a:pt x="101023" y="141432"/>
                </a:lnTo>
                <a:cubicBezTo>
                  <a:pt x="101023" y="147020"/>
                  <a:pt x="96508" y="151534"/>
                  <a:pt x="90920" y="151534"/>
                </a:cubicBezTo>
                <a:lnTo>
                  <a:pt x="70716" y="151534"/>
                </a:lnTo>
                <a:cubicBezTo>
                  <a:pt x="65128" y="151534"/>
                  <a:pt x="60614" y="147020"/>
                  <a:pt x="60614" y="141432"/>
                </a:cubicBezTo>
                <a:lnTo>
                  <a:pt x="60614" y="121227"/>
                </a:lnTo>
                <a:cubicBezTo>
                  <a:pt x="60614" y="115639"/>
                  <a:pt x="65128" y="111125"/>
                  <a:pt x="70716" y="111125"/>
                </a:cubicBezTo>
                <a:lnTo>
                  <a:pt x="73241" y="111125"/>
                </a:lnTo>
                <a:lnTo>
                  <a:pt x="73241" y="85869"/>
                </a:lnTo>
                <a:lnTo>
                  <a:pt x="35358" y="85869"/>
                </a:lnTo>
                <a:cubicBezTo>
                  <a:pt x="31159" y="85869"/>
                  <a:pt x="27781" y="89247"/>
                  <a:pt x="27781" y="93446"/>
                </a:cubicBezTo>
                <a:lnTo>
                  <a:pt x="27781" y="111125"/>
                </a:lnTo>
                <a:lnTo>
                  <a:pt x="30307" y="111125"/>
                </a:lnTo>
                <a:cubicBezTo>
                  <a:pt x="35895" y="111125"/>
                  <a:pt x="40409" y="115639"/>
                  <a:pt x="40409" y="121227"/>
                </a:cubicBezTo>
                <a:lnTo>
                  <a:pt x="40409" y="141432"/>
                </a:lnTo>
                <a:cubicBezTo>
                  <a:pt x="40409" y="147020"/>
                  <a:pt x="35895" y="151534"/>
                  <a:pt x="30307" y="151534"/>
                </a:cubicBezTo>
                <a:lnTo>
                  <a:pt x="10102" y="151534"/>
                </a:lnTo>
                <a:cubicBezTo>
                  <a:pt x="4514" y="151534"/>
                  <a:pt x="0" y="147020"/>
                  <a:pt x="0" y="141432"/>
                </a:cubicBezTo>
                <a:lnTo>
                  <a:pt x="0" y="121227"/>
                </a:lnTo>
                <a:cubicBezTo>
                  <a:pt x="0" y="115639"/>
                  <a:pt x="4514" y="111125"/>
                  <a:pt x="10102" y="111125"/>
                </a:cubicBezTo>
                <a:lnTo>
                  <a:pt x="12628" y="111125"/>
                </a:lnTo>
                <a:lnTo>
                  <a:pt x="12628" y="93446"/>
                </a:lnTo>
                <a:cubicBezTo>
                  <a:pt x="12628" y="80881"/>
                  <a:pt x="22793" y="70716"/>
                  <a:pt x="35358" y="70716"/>
                </a:cubicBezTo>
                <a:lnTo>
                  <a:pt x="73241" y="70716"/>
                </a:lnTo>
                <a:lnTo>
                  <a:pt x="73241" y="50511"/>
                </a:lnTo>
                <a:lnTo>
                  <a:pt x="70716" y="50511"/>
                </a:lnTo>
                <a:cubicBezTo>
                  <a:pt x="65128" y="50511"/>
                  <a:pt x="60614" y="45997"/>
                  <a:pt x="60614" y="40409"/>
                </a:cubicBezTo>
                <a:lnTo>
                  <a:pt x="60614" y="2020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1"/>
          <p:cNvSpPr/>
          <p:nvPr/>
        </p:nvSpPr>
        <p:spPr>
          <a:xfrm>
            <a:off x="11285682" y="5865091"/>
            <a:ext cx="2032000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std::map+vector:</a:t>
            </a: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ARP cache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11014364" y="6223000"/>
            <a:ext cx="161636" cy="161636"/>
          </a:xfrm>
          <a:custGeom>
            <a:avLst/>
            <a:gdLst/>
            <a:ahLst/>
            <a:cxnLst/>
            <a:rect l="l" t="t" r="r" b="b"/>
            <a:pathLst>
              <a:path w="161636" h="161636">
                <a:moveTo>
                  <a:pt x="161636" y="30307"/>
                </a:moveTo>
                <a:cubicBezTo>
                  <a:pt x="161636" y="46155"/>
                  <a:pt x="142979" y="69800"/>
                  <a:pt x="134928" y="79240"/>
                </a:cubicBezTo>
                <a:cubicBezTo>
                  <a:pt x="133729" y="80629"/>
                  <a:pt x="131961" y="81165"/>
                  <a:pt x="130351" y="80818"/>
                </a:cubicBezTo>
                <a:lnTo>
                  <a:pt x="101023" y="80818"/>
                </a:lnTo>
                <a:cubicBezTo>
                  <a:pt x="95435" y="80818"/>
                  <a:pt x="90920" y="85333"/>
                  <a:pt x="90920" y="90920"/>
                </a:cubicBezTo>
                <a:cubicBezTo>
                  <a:pt x="90920" y="96508"/>
                  <a:pt x="95435" y="101023"/>
                  <a:pt x="101023" y="101023"/>
                </a:cubicBezTo>
                <a:lnTo>
                  <a:pt x="131330" y="101023"/>
                </a:lnTo>
                <a:cubicBezTo>
                  <a:pt x="148061" y="101023"/>
                  <a:pt x="161636" y="114598"/>
                  <a:pt x="161636" y="131330"/>
                </a:cubicBezTo>
                <a:cubicBezTo>
                  <a:pt x="161636" y="148061"/>
                  <a:pt x="148061" y="161636"/>
                  <a:pt x="131330" y="161636"/>
                </a:cubicBezTo>
                <a:lnTo>
                  <a:pt x="44071" y="161636"/>
                </a:lnTo>
                <a:cubicBezTo>
                  <a:pt x="46818" y="158511"/>
                  <a:pt x="50164" y="154502"/>
                  <a:pt x="53542" y="150019"/>
                </a:cubicBezTo>
                <a:cubicBezTo>
                  <a:pt x="55531" y="147367"/>
                  <a:pt x="57583" y="144463"/>
                  <a:pt x="59540" y="141432"/>
                </a:cubicBezTo>
                <a:lnTo>
                  <a:pt x="131330" y="141432"/>
                </a:lnTo>
                <a:cubicBezTo>
                  <a:pt x="136917" y="141432"/>
                  <a:pt x="141432" y="136917"/>
                  <a:pt x="141432" y="131330"/>
                </a:cubicBezTo>
                <a:cubicBezTo>
                  <a:pt x="141432" y="125742"/>
                  <a:pt x="136917" y="121227"/>
                  <a:pt x="131330" y="121227"/>
                </a:cubicBezTo>
                <a:lnTo>
                  <a:pt x="101023" y="121227"/>
                </a:lnTo>
                <a:cubicBezTo>
                  <a:pt x="84291" y="121227"/>
                  <a:pt x="70716" y="107652"/>
                  <a:pt x="70716" y="90920"/>
                </a:cubicBezTo>
                <a:cubicBezTo>
                  <a:pt x="70716" y="74189"/>
                  <a:pt x="84291" y="60614"/>
                  <a:pt x="101023" y="60614"/>
                </a:cubicBezTo>
                <a:lnTo>
                  <a:pt x="113587" y="60614"/>
                </a:lnTo>
                <a:cubicBezTo>
                  <a:pt x="106958" y="50669"/>
                  <a:pt x="101023" y="39241"/>
                  <a:pt x="101023" y="30307"/>
                </a:cubicBezTo>
                <a:cubicBezTo>
                  <a:pt x="101023" y="13575"/>
                  <a:pt x="114598" y="0"/>
                  <a:pt x="131330" y="0"/>
                </a:cubicBezTo>
                <a:cubicBezTo>
                  <a:pt x="148061" y="0"/>
                  <a:pt x="161636" y="13575"/>
                  <a:pt x="161636" y="30307"/>
                </a:cubicBezTo>
                <a:close/>
                <a:moveTo>
                  <a:pt x="36968" y="154407"/>
                </a:moveTo>
                <a:cubicBezTo>
                  <a:pt x="35768" y="155764"/>
                  <a:pt x="34695" y="156964"/>
                  <a:pt x="33779" y="157974"/>
                </a:cubicBezTo>
                <a:lnTo>
                  <a:pt x="33211" y="158606"/>
                </a:lnTo>
                <a:lnTo>
                  <a:pt x="33148" y="158543"/>
                </a:lnTo>
                <a:cubicBezTo>
                  <a:pt x="31254" y="159995"/>
                  <a:pt x="28539" y="159805"/>
                  <a:pt x="26834" y="157974"/>
                </a:cubicBezTo>
                <a:cubicBezTo>
                  <a:pt x="18879" y="149324"/>
                  <a:pt x="0" y="127068"/>
                  <a:pt x="0" y="111125"/>
                </a:cubicBezTo>
                <a:cubicBezTo>
                  <a:pt x="0" y="94393"/>
                  <a:pt x="13575" y="80818"/>
                  <a:pt x="30307" y="80818"/>
                </a:cubicBezTo>
                <a:cubicBezTo>
                  <a:pt x="47039" y="80818"/>
                  <a:pt x="60614" y="94393"/>
                  <a:pt x="60614" y="111125"/>
                </a:cubicBezTo>
                <a:cubicBezTo>
                  <a:pt x="60614" y="120596"/>
                  <a:pt x="53952" y="132277"/>
                  <a:pt x="46881" y="142032"/>
                </a:cubicBezTo>
                <a:cubicBezTo>
                  <a:pt x="43503" y="146672"/>
                  <a:pt x="40030" y="150871"/>
                  <a:pt x="37157" y="154186"/>
                </a:cubicBezTo>
                <a:lnTo>
                  <a:pt x="36968" y="154407"/>
                </a:lnTo>
                <a:close/>
                <a:moveTo>
                  <a:pt x="40409" y="111125"/>
                </a:moveTo>
                <a:cubicBezTo>
                  <a:pt x="40409" y="105549"/>
                  <a:pt x="35882" y="101023"/>
                  <a:pt x="30307" y="101023"/>
                </a:cubicBezTo>
                <a:cubicBezTo>
                  <a:pt x="24731" y="101023"/>
                  <a:pt x="20205" y="105549"/>
                  <a:pt x="20205" y="111125"/>
                </a:cubicBezTo>
                <a:cubicBezTo>
                  <a:pt x="20205" y="116701"/>
                  <a:pt x="24731" y="121227"/>
                  <a:pt x="30307" y="121227"/>
                </a:cubicBezTo>
                <a:cubicBezTo>
                  <a:pt x="35882" y="121227"/>
                  <a:pt x="40409" y="116701"/>
                  <a:pt x="40409" y="111125"/>
                </a:cubicBezTo>
                <a:close/>
                <a:moveTo>
                  <a:pt x="131330" y="40409"/>
                </a:moveTo>
                <a:cubicBezTo>
                  <a:pt x="136905" y="40409"/>
                  <a:pt x="141432" y="35882"/>
                  <a:pt x="141432" y="30307"/>
                </a:cubicBezTo>
                <a:cubicBezTo>
                  <a:pt x="141432" y="24731"/>
                  <a:pt x="136905" y="20205"/>
                  <a:pt x="131330" y="20205"/>
                </a:cubicBezTo>
                <a:cubicBezTo>
                  <a:pt x="125754" y="20205"/>
                  <a:pt x="121227" y="24731"/>
                  <a:pt x="121227" y="30307"/>
                </a:cubicBezTo>
                <a:cubicBezTo>
                  <a:pt x="121227" y="35882"/>
                  <a:pt x="125754" y="40409"/>
                  <a:pt x="131330" y="404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3"/>
          <p:cNvSpPr/>
          <p:nvPr/>
        </p:nvSpPr>
        <p:spPr>
          <a:xfrm>
            <a:off x="11285682" y="6188364"/>
            <a:ext cx="1893455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std::vector:</a:t>
            </a: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Routing tables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11014364" y="6546273"/>
            <a:ext cx="161636" cy="161636"/>
          </a:xfrm>
          <a:custGeom>
            <a:avLst/>
            <a:gdLst/>
            <a:ahLst/>
            <a:cxnLst/>
            <a:rect l="l" t="t" r="r" b="b"/>
            <a:pathLst>
              <a:path w="161636" h="161636">
                <a:moveTo>
                  <a:pt x="131330" y="65665"/>
                </a:moveTo>
                <a:cubicBezTo>
                  <a:pt x="131330" y="80155"/>
                  <a:pt x="126626" y="93541"/>
                  <a:pt x="118702" y="104401"/>
                </a:cubicBezTo>
                <a:lnTo>
                  <a:pt x="158669" y="144399"/>
                </a:lnTo>
                <a:cubicBezTo>
                  <a:pt x="162615" y="148346"/>
                  <a:pt x="162615" y="154754"/>
                  <a:pt x="158669" y="158700"/>
                </a:cubicBezTo>
                <a:cubicBezTo>
                  <a:pt x="154723" y="162647"/>
                  <a:pt x="148314" y="162647"/>
                  <a:pt x="144368" y="158700"/>
                </a:cubicBezTo>
                <a:lnTo>
                  <a:pt x="104401" y="118702"/>
                </a:lnTo>
                <a:cubicBezTo>
                  <a:pt x="93541" y="126626"/>
                  <a:pt x="80155" y="131330"/>
                  <a:pt x="65665" y="131330"/>
                </a:cubicBezTo>
                <a:cubicBezTo>
                  <a:pt x="29391" y="131330"/>
                  <a:pt x="0" y="101938"/>
                  <a:pt x="0" y="65665"/>
                </a:cubicBezTo>
                <a:cubicBezTo>
                  <a:pt x="0" y="29391"/>
                  <a:pt x="29391" y="0"/>
                  <a:pt x="65665" y="0"/>
                </a:cubicBezTo>
                <a:cubicBezTo>
                  <a:pt x="101938" y="0"/>
                  <a:pt x="131330" y="29391"/>
                  <a:pt x="131330" y="65665"/>
                </a:cubicBezTo>
                <a:close/>
                <a:moveTo>
                  <a:pt x="65665" y="111125"/>
                </a:moveTo>
                <a:cubicBezTo>
                  <a:pt x="90755" y="111125"/>
                  <a:pt x="111125" y="90755"/>
                  <a:pt x="111125" y="65665"/>
                </a:cubicBezTo>
                <a:cubicBezTo>
                  <a:pt x="111125" y="40575"/>
                  <a:pt x="90755" y="20205"/>
                  <a:pt x="65665" y="20205"/>
                </a:cubicBezTo>
                <a:cubicBezTo>
                  <a:pt x="40575" y="20205"/>
                  <a:pt x="20205" y="40575"/>
                  <a:pt x="20205" y="65665"/>
                </a:cubicBezTo>
                <a:cubicBezTo>
                  <a:pt x="20205" y="90755"/>
                  <a:pt x="40575" y="111125"/>
                  <a:pt x="65665" y="1111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5"/>
          <p:cNvSpPr/>
          <p:nvPr/>
        </p:nvSpPr>
        <p:spPr>
          <a:xfrm>
            <a:off x="11285682" y="6511636"/>
            <a:ext cx="2008909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std::queue:</a:t>
            </a:r>
            <a:r>
              <a:rPr lang="en-US" sz="1273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BFS path finding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10806545" y="7065818"/>
            <a:ext cx="4987636" cy="2078182"/>
          </a:xfrm>
          <a:custGeom>
            <a:avLst/>
            <a:gdLst/>
            <a:ahLst/>
            <a:cxnLst/>
            <a:rect l="l" t="t" r="r" b="b"/>
            <a:pathLst>
              <a:path w="4987636" h="2078182">
                <a:moveTo>
                  <a:pt x="92354" y="0"/>
                </a:moveTo>
                <a:lnTo>
                  <a:pt x="4895282" y="0"/>
                </a:lnTo>
                <a:cubicBezTo>
                  <a:pt x="4946288" y="0"/>
                  <a:pt x="4987636" y="41348"/>
                  <a:pt x="4987636" y="92354"/>
                </a:cubicBezTo>
                <a:lnTo>
                  <a:pt x="4987636" y="1985827"/>
                </a:lnTo>
                <a:cubicBezTo>
                  <a:pt x="4987636" y="2036833"/>
                  <a:pt x="4946288" y="2078182"/>
                  <a:pt x="4895282" y="2078182"/>
                </a:cubicBezTo>
                <a:lnTo>
                  <a:pt x="92354" y="2078182"/>
                </a:lnTo>
                <a:cubicBezTo>
                  <a:pt x="41348" y="2078182"/>
                  <a:pt x="0" y="2036833"/>
                  <a:pt x="0" y="1985827"/>
                </a:cubicBezTo>
                <a:lnTo>
                  <a:pt x="0" y="92354"/>
                </a:lnTo>
                <a:cubicBezTo>
                  <a:pt x="0" y="41383"/>
                  <a:pt x="41383" y="0"/>
                  <a:pt x="9235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9273" dist="46182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0" name="Text 37"/>
          <p:cNvSpPr/>
          <p:nvPr/>
        </p:nvSpPr>
        <p:spPr>
          <a:xfrm>
            <a:off x="10991273" y="7250545"/>
            <a:ext cx="4722091" cy="323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36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Stats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922000" y="7666182"/>
            <a:ext cx="2401455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82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0950864" y="8035636"/>
            <a:ext cx="2343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Devices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13277273" y="7666182"/>
            <a:ext cx="2401455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82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13306136" y="8035636"/>
            <a:ext cx="2343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Connections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10922000" y="8358909"/>
            <a:ext cx="2401455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82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10950864" y="8728364"/>
            <a:ext cx="2343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Departments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13277273" y="8358909"/>
            <a:ext cx="2401455" cy="36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82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13306136" y="8728364"/>
            <a:ext cx="2343727" cy="230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Structures</a:t>
            </a:r>
            <a:endParaRPr lang="en-US" sz="160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224492E-16C5-BC43-E89B-86C8A8EED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3364" y="2672355"/>
            <a:ext cx="4166369" cy="191847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E8F7BC-12CC-C42B-3F39-3CFC04E46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5246" y="4694050"/>
            <a:ext cx="4443022" cy="214869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A444DC8-062B-DCA9-C046-C1F6293D5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2582" y="7174677"/>
            <a:ext cx="5527618" cy="145730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net3c.com/60f2ee699042e889969b7e2494327f06b579943c.png"/>
          <p:cNvPicPr>
            <a:picLocks noChangeAspect="1"/>
          </p:cNvPicPr>
          <p:nvPr/>
        </p:nvPicPr>
        <p:blipFill>
          <a:blip r:embed="rId3"/>
          <a:srcRect t="6098" b="6098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6A085">
                  <a:alpha val="90000"/>
                </a:srgbClr>
              </a:gs>
              <a:gs pos="50000">
                <a:srgbClr val="212C42">
                  <a:alpha val="95000"/>
                </a:srgbClr>
              </a:gs>
              <a:gs pos="100000">
                <a:srgbClr val="212C42">
                  <a:alpha val="90000"/>
                </a:srgbClr>
              </a:gs>
            </a:gsLst>
            <a:lin ang="135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2679700"/>
            <a:ext cx="1739900" cy="457200"/>
          </a:xfrm>
          <a:custGeom>
            <a:avLst/>
            <a:gdLst/>
            <a:ahLst/>
            <a:cxnLst/>
            <a:rect l="l" t="t" r="r" b="b"/>
            <a:pathLst>
              <a:path w="1739900" h="457200">
                <a:moveTo>
                  <a:pt x="50799" y="0"/>
                </a:moveTo>
                <a:lnTo>
                  <a:pt x="1689101" y="0"/>
                </a:lnTo>
                <a:cubicBezTo>
                  <a:pt x="1717156" y="0"/>
                  <a:pt x="1739900" y="22744"/>
                  <a:pt x="1739900" y="50799"/>
                </a:cubicBezTo>
                <a:lnTo>
                  <a:pt x="1739900" y="406401"/>
                </a:lnTo>
                <a:cubicBezTo>
                  <a:pt x="1739900" y="434456"/>
                  <a:pt x="1717156" y="457200"/>
                  <a:pt x="16891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508000" y="2679700"/>
            <a:ext cx="18288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Four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644900"/>
            <a:ext cx="156210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Performance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Analysis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473700"/>
            <a:ext cx="8686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Computational complexity analysis and optimization insights for enterprise-scale network simulation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5981" y="445981"/>
            <a:ext cx="15453235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5" b="1" kern="0" spc="7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45981" y="802765"/>
            <a:ext cx="15531281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34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Performance Metrics &amp; Complexity Summary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5981" y="1427139"/>
            <a:ext cx="10179512" cy="7269487"/>
          </a:xfrm>
          <a:custGeom>
            <a:avLst/>
            <a:gdLst/>
            <a:ahLst/>
            <a:cxnLst/>
            <a:rect l="l" t="t" r="r" b="b"/>
            <a:pathLst>
              <a:path w="10179512" h="7269487">
                <a:moveTo>
                  <a:pt x="89197" y="0"/>
                </a:moveTo>
                <a:lnTo>
                  <a:pt x="10090315" y="0"/>
                </a:lnTo>
                <a:cubicBezTo>
                  <a:pt x="10139577" y="0"/>
                  <a:pt x="10179512" y="39935"/>
                  <a:pt x="10179512" y="89197"/>
                </a:cubicBezTo>
                <a:lnTo>
                  <a:pt x="10179512" y="7180290"/>
                </a:lnTo>
                <a:cubicBezTo>
                  <a:pt x="10179512" y="7229552"/>
                  <a:pt x="10139577" y="7269487"/>
                  <a:pt x="10090315" y="7269487"/>
                </a:cubicBezTo>
                <a:lnTo>
                  <a:pt x="89197" y="7269487"/>
                </a:lnTo>
                <a:cubicBezTo>
                  <a:pt x="39935" y="7269487"/>
                  <a:pt x="0" y="7229552"/>
                  <a:pt x="0" y="7180290"/>
                </a:cubicBezTo>
                <a:lnTo>
                  <a:pt x="0" y="89197"/>
                </a:lnTo>
                <a:cubicBezTo>
                  <a:pt x="0" y="39968"/>
                  <a:pt x="39968" y="0"/>
                  <a:pt x="891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6897" dist="4459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24373" y="1605531"/>
            <a:ext cx="9923073" cy="312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Complete Complexity Analysis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8090" y="2055228"/>
            <a:ext cx="9819011" cy="3887466"/>
          </a:xfrm>
          <a:custGeom>
            <a:avLst/>
            <a:gdLst/>
            <a:ahLst/>
            <a:cxnLst/>
            <a:rect l="l" t="t" r="r" b="b"/>
            <a:pathLst>
              <a:path w="9819011" h="3887466">
                <a:moveTo>
                  <a:pt x="89178" y="0"/>
                </a:moveTo>
                <a:lnTo>
                  <a:pt x="9729832" y="0"/>
                </a:lnTo>
                <a:cubicBezTo>
                  <a:pt x="9779084" y="0"/>
                  <a:pt x="9819011" y="39927"/>
                  <a:pt x="9819011" y="89178"/>
                </a:cubicBezTo>
                <a:lnTo>
                  <a:pt x="9819011" y="3798287"/>
                </a:lnTo>
                <a:cubicBezTo>
                  <a:pt x="9819011" y="3847539"/>
                  <a:pt x="9779084" y="3887466"/>
                  <a:pt x="9729832" y="3887466"/>
                </a:cubicBezTo>
                <a:lnTo>
                  <a:pt x="89178" y="3887466"/>
                </a:lnTo>
                <a:cubicBezTo>
                  <a:pt x="39927" y="3887466"/>
                  <a:pt x="0" y="3847539"/>
                  <a:pt x="0" y="3798287"/>
                </a:cubicBezTo>
                <a:lnTo>
                  <a:pt x="0" y="89178"/>
                </a:lnTo>
                <a:cubicBezTo>
                  <a:pt x="0" y="39960"/>
                  <a:pt x="39960" y="0"/>
                  <a:pt x="8917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8467">
            <a:solidFill>
              <a:srgbClr val="5B6B8A">
                <a:alpha val="30196"/>
              </a:srgbClr>
            </a:solidFill>
            <a:prstDash val="solid"/>
          </a:ln>
        </p:spPr>
      </p:sp>
      <p:graphicFrame>
        <p:nvGraphicFramePr>
          <p:cNvPr id="1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31806" y="2058948"/>
          <a:ext cx="9811577" cy="3880032"/>
        </p:xfrm>
        <a:graphic>
          <a:graphicData uri="http://schemas.openxmlformats.org/drawingml/2006/table">
            <a:tbl>
              <a:tblPr/>
              <a:tblGrid>
                <a:gridCol w="38644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69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12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9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5004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Data Structure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Operation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Complexity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Performance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Device Registry (std::map)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Lookup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O(log n)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Sub-ms (48 devices)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DHCP Pool (std::set)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Allocate/Release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O(log n)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Sub-ms (254 IPs)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Network Connections (std::vector)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Traversal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O(n)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~50ns per element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Syslog Buffer (std::deque)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Push/Pop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O(1)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Constant time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ARP Cache (std::map+vector)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Lookup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O(log n)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Device + linear scan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Routing Tables (std::vector)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Longest Prefix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O(n)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Sequential scan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5004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Path Finding (std::queue)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BFS Traversal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O(V+E)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43A4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Linear in graph size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624373" y="6080201"/>
            <a:ext cx="9822727" cy="1817372"/>
          </a:xfrm>
          <a:custGeom>
            <a:avLst/>
            <a:gdLst/>
            <a:ahLst/>
            <a:cxnLst/>
            <a:rect l="l" t="t" r="r" b="b"/>
            <a:pathLst>
              <a:path w="9822727" h="1817372">
                <a:moveTo>
                  <a:pt x="89197" y="0"/>
                </a:moveTo>
                <a:lnTo>
                  <a:pt x="9733530" y="0"/>
                </a:lnTo>
                <a:cubicBezTo>
                  <a:pt x="9782792" y="0"/>
                  <a:pt x="9822727" y="39935"/>
                  <a:pt x="9822727" y="89197"/>
                </a:cubicBezTo>
                <a:lnTo>
                  <a:pt x="9822727" y="1728175"/>
                </a:lnTo>
                <a:cubicBezTo>
                  <a:pt x="9822727" y="1777437"/>
                  <a:pt x="9782792" y="1817372"/>
                  <a:pt x="9733530" y="1817372"/>
                </a:cubicBezTo>
                <a:lnTo>
                  <a:pt x="89197" y="1817372"/>
                </a:lnTo>
                <a:cubicBezTo>
                  <a:pt x="39935" y="1817372"/>
                  <a:pt x="0" y="1777437"/>
                  <a:pt x="0" y="1728175"/>
                </a:cubicBezTo>
                <a:lnTo>
                  <a:pt x="0" y="89197"/>
                </a:lnTo>
                <a:cubicBezTo>
                  <a:pt x="0" y="39968"/>
                  <a:pt x="39968" y="0"/>
                  <a:pt x="8919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9" name="Text 6"/>
          <p:cNvSpPr/>
          <p:nvPr/>
        </p:nvSpPr>
        <p:spPr>
          <a:xfrm>
            <a:off x="758167" y="6213995"/>
            <a:ext cx="9644335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5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Real-World Performance Impact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8167" y="6570780"/>
            <a:ext cx="9633185" cy="256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structure selection is critical for network simulation performance at enterprise scale (48 devices, 75+ connections).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58167" y="6958226"/>
            <a:ext cx="3121866" cy="802765"/>
          </a:xfrm>
          <a:custGeom>
            <a:avLst/>
            <a:gdLst/>
            <a:ahLst/>
            <a:cxnLst/>
            <a:rect l="l" t="t" r="r" b="b"/>
            <a:pathLst>
              <a:path w="3121866" h="802765">
                <a:moveTo>
                  <a:pt x="44602" y="0"/>
                </a:moveTo>
                <a:lnTo>
                  <a:pt x="3077264" y="0"/>
                </a:lnTo>
                <a:cubicBezTo>
                  <a:pt x="3101897" y="0"/>
                  <a:pt x="3121866" y="19969"/>
                  <a:pt x="3121866" y="44602"/>
                </a:cubicBezTo>
                <a:lnTo>
                  <a:pt x="3121866" y="758164"/>
                </a:lnTo>
                <a:cubicBezTo>
                  <a:pt x="3121866" y="782797"/>
                  <a:pt x="3101897" y="802765"/>
                  <a:pt x="3077264" y="802765"/>
                </a:cubicBezTo>
                <a:lnTo>
                  <a:pt x="44602" y="802765"/>
                </a:lnTo>
                <a:cubicBezTo>
                  <a:pt x="19969" y="802765"/>
                  <a:pt x="0" y="782797"/>
                  <a:pt x="0" y="758164"/>
                </a:cubicBezTo>
                <a:lnTo>
                  <a:pt x="0" y="44602"/>
                </a:lnTo>
                <a:cubicBezTo>
                  <a:pt x="0" y="19969"/>
                  <a:pt x="19969" y="0"/>
                  <a:pt x="44602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47364" y="7047422"/>
            <a:ext cx="302152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Logarithmic Structures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47364" y="7315011"/>
            <a:ext cx="3010370" cy="3567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4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Maps/sets provide predictable performance scaling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973527" y="6958226"/>
            <a:ext cx="3121866" cy="802765"/>
          </a:xfrm>
          <a:custGeom>
            <a:avLst/>
            <a:gdLst/>
            <a:ahLst/>
            <a:cxnLst/>
            <a:rect l="l" t="t" r="r" b="b"/>
            <a:pathLst>
              <a:path w="3121866" h="802765">
                <a:moveTo>
                  <a:pt x="44602" y="0"/>
                </a:moveTo>
                <a:lnTo>
                  <a:pt x="3077264" y="0"/>
                </a:lnTo>
                <a:cubicBezTo>
                  <a:pt x="3101897" y="0"/>
                  <a:pt x="3121866" y="19969"/>
                  <a:pt x="3121866" y="44602"/>
                </a:cubicBezTo>
                <a:lnTo>
                  <a:pt x="3121866" y="758164"/>
                </a:lnTo>
                <a:cubicBezTo>
                  <a:pt x="3121866" y="782797"/>
                  <a:pt x="3101897" y="802765"/>
                  <a:pt x="3077264" y="802765"/>
                </a:cubicBezTo>
                <a:lnTo>
                  <a:pt x="44602" y="802765"/>
                </a:lnTo>
                <a:cubicBezTo>
                  <a:pt x="19969" y="802765"/>
                  <a:pt x="0" y="782797"/>
                  <a:pt x="0" y="758164"/>
                </a:cubicBezTo>
                <a:lnTo>
                  <a:pt x="0" y="44602"/>
                </a:lnTo>
                <a:cubicBezTo>
                  <a:pt x="0" y="19969"/>
                  <a:pt x="19969" y="0"/>
                  <a:pt x="44602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4062723" y="7047422"/>
            <a:ext cx="302152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Constant Operations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62723" y="7315011"/>
            <a:ext cx="3010370" cy="178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4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Deque enables high-frequency event logging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189001" y="6958226"/>
            <a:ext cx="3121866" cy="802765"/>
          </a:xfrm>
          <a:custGeom>
            <a:avLst/>
            <a:gdLst/>
            <a:ahLst/>
            <a:cxnLst/>
            <a:rect l="l" t="t" r="r" b="b"/>
            <a:pathLst>
              <a:path w="3121866" h="802765">
                <a:moveTo>
                  <a:pt x="44602" y="0"/>
                </a:moveTo>
                <a:lnTo>
                  <a:pt x="3077264" y="0"/>
                </a:lnTo>
                <a:cubicBezTo>
                  <a:pt x="3101897" y="0"/>
                  <a:pt x="3121866" y="19969"/>
                  <a:pt x="3121866" y="44602"/>
                </a:cubicBezTo>
                <a:lnTo>
                  <a:pt x="3121866" y="758164"/>
                </a:lnTo>
                <a:cubicBezTo>
                  <a:pt x="3121866" y="782797"/>
                  <a:pt x="3101897" y="802765"/>
                  <a:pt x="3077264" y="802765"/>
                </a:cubicBezTo>
                <a:lnTo>
                  <a:pt x="44602" y="802765"/>
                </a:lnTo>
                <a:cubicBezTo>
                  <a:pt x="19969" y="802765"/>
                  <a:pt x="0" y="782797"/>
                  <a:pt x="0" y="758164"/>
                </a:cubicBezTo>
                <a:lnTo>
                  <a:pt x="0" y="44602"/>
                </a:lnTo>
                <a:cubicBezTo>
                  <a:pt x="0" y="19969"/>
                  <a:pt x="19969" y="0"/>
                  <a:pt x="44602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7" name="Text 15"/>
          <p:cNvSpPr/>
          <p:nvPr/>
        </p:nvSpPr>
        <p:spPr>
          <a:xfrm>
            <a:off x="7278198" y="7047422"/>
            <a:ext cx="302152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Scans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278198" y="7315011"/>
            <a:ext cx="3010370" cy="1783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4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Vectors acceptable O(n) for reasonable 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0805860" y="1427139"/>
            <a:ext cx="5006134" cy="3077267"/>
          </a:xfrm>
          <a:custGeom>
            <a:avLst/>
            <a:gdLst/>
            <a:ahLst/>
            <a:cxnLst/>
            <a:rect l="l" t="t" r="r" b="b"/>
            <a:pathLst>
              <a:path w="5006134" h="3077267">
                <a:moveTo>
                  <a:pt x="89210" y="0"/>
                </a:moveTo>
                <a:lnTo>
                  <a:pt x="4916924" y="0"/>
                </a:lnTo>
                <a:cubicBezTo>
                  <a:pt x="4966194" y="0"/>
                  <a:pt x="5006134" y="39941"/>
                  <a:pt x="5006134" y="89210"/>
                </a:cubicBezTo>
                <a:lnTo>
                  <a:pt x="5006134" y="2988058"/>
                </a:lnTo>
                <a:cubicBezTo>
                  <a:pt x="5006134" y="3037327"/>
                  <a:pt x="4966194" y="3077267"/>
                  <a:pt x="4916924" y="3077267"/>
                </a:cubicBezTo>
                <a:lnTo>
                  <a:pt x="89210" y="3077267"/>
                </a:lnTo>
                <a:cubicBezTo>
                  <a:pt x="39941" y="3077267"/>
                  <a:pt x="0" y="3037327"/>
                  <a:pt x="0" y="2988058"/>
                </a:cubicBezTo>
                <a:lnTo>
                  <a:pt x="0" y="89210"/>
                </a:lnTo>
                <a:cubicBezTo>
                  <a:pt x="0" y="39974"/>
                  <a:pt x="39974" y="0"/>
                  <a:pt x="892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6897" dist="4459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Text 18"/>
          <p:cNvSpPr/>
          <p:nvPr/>
        </p:nvSpPr>
        <p:spPr>
          <a:xfrm>
            <a:off x="10984252" y="1605531"/>
            <a:ext cx="4749695" cy="312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Metrics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883906" y="2051512"/>
            <a:ext cx="4850041" cy="4459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6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945229" y="2497492"/>
            <a:ext cx="4727396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0883906" y="2854277"/>
            <a:ext cx="4850041" cy="4459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6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0945229" y="3300258"/>
            <a:ext cx="4727396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0883906" y="3657043"/>
            <a:ext cx="4850041" cy="4459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6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&lt;1ms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945229" y="4103023"/>
            <a:ext cx="4727396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 Lookup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0805860" y="4638200"/>
            <a:ext cx="5006134" cy="1962316"/>
          </a:xfrm>
          <a:custGeom>
            <a:avLst/>
            <a:gdLst/>
            <a:ahLst/>
            <a:cxnLst/>
            <a:rect l="l" t="t" r="r" b="b"/>
            <a:pathLst>
              <a:path w="5006134" h="1962316">
                <a:moveTo>
                  <a:pt x="89187" y="0"/>
                </a:moveTo>
                <a:lnTo>
                  <a:pt x="4916947" y="0"/>
                </a:lnTo>
                <a:cubicBezTo>
                  <a:pt x="4966204" y="0"/>
                  <a:pt x="5006134" y="39930"/>
                  <a:pt x="5006134" y="89187"/>
                </a:cubicBezTo>
                <a:lnTo>
                  <a:pt x="5006134" y="1873128"/>
                </a:lnTo>
                <a:cubicBezTo>
                  <a:pt x="5006134" y="1922385"/>
                  <a:pt x="4966204" y="1962316"/>
                  <a:pt x="4916947" y="1962316"/>
                </a:cubicBezTo>
                <a:lnTo>
                  <a:pt x="89187" y="1962316"/>
                </a:lnTo>
                <a:cubicBezTo>
                  <a:pt x="39930" y="1962316"/>
                  <a:pt x="0" y="1922385"/>
                  <a:pt x="0" y="1873128"/>
                </a:cubicBezTo>
                <a:lnTo>
                  <a:pt x="0" y="89187"/>
                </a:lnTo>
                <a:cubicBezTo>
                  <a:pt x="0" y="39930"/>
                  <a:pt x="39930" y="0"/>
                  <a:pt x="8918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9" name="Text 26"/>
          <p:cNvSpPr/>
          <p:nvPr/>
        </p:nvSpPr>
        <p:spPr>
          <a:xfrm>
            <a:off x="10984252" y="4816593"/>
            <a:ext cx="4749695" cy="312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Scalability Insights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1006551" y="5307171"/>
            <a:ext cx="156093" cy="156093"/>
          </a:xfrm>
          <a:custGeom>
            <a:avLst/>
            <a:gdLst/>
            <a:ahLst/>
            <a:cxnLst/>
            <a:rect l="l" t="t" r="r" b="b"/>
            <a:pathLst>
              <a:path w="156093" h="156093">
                <a:moveTo>
                  <a:pt x="19512" y="19512"/>
                </a:moveTo>
                <a:cubicBezTo>
                  <a:pt x="19512" y="14115"/>
                  <a:pt x="15152" y="9756"/>
                  <a:pt x="9756" y="9756"/>
                </a:cubicBezTo>
                <a:cubicBezTo>
                  <a:pt x="4360" y="9756"/>
                  <a:pt x="0" y="14115"/>
                  <a:pt x="0" y="19512"/>
                </a:cubicBezTo>
                <a:lnTo>
                  <a:pt x="0" y="121948"/>
                </a:lnTo>
                <a:cubicBezTo>
                  <a:pt x="0" y="135423"/>
                  <a:pt x="10914" y="146337"/>
                  <a:pt x="24390" y="146337"/>
                </a:cubicBezTo>
                <a:lnTo>
                  <a:pt x="146337" y="146337"/>
                </a:lnTo>
                <a:cubicBezTo>
                  <a:pt x="151734" y="146337"/>
                  <a:pt x="156093" y="141978"/>
                  <a:pt x="156093" y="136582"/>
                </a:cubicBezTo>
                <a:cubicBezTo>
                  <a:pt x="156093" y="131185"/>
                  <a:pt x="151734" y="126826"/>
                  <a:pt x="146337" y="126826"/>
                </a:cubicBezTo>
                <a:lnTo>
                  <a:pt x="24390" y="126826"/>
                </a:lnTo>
                <a:cubicBezTo>
                  <a:pt x="21707" y="126826"/>
                  <a:pt x="19512" y="124631"/>
                  <a:pt x="19512" y="121948"/>
                </a:cubicBezTo>
                <a:lnTo>
                  <a:pt x="19512" y="19512"/>
                </a:lnTo>
                <a:close/>
                <a:moveTo>
                  <a:pt x="143472" y="45913"/>
                </a:moveTo>
                <a:cubicBezTo>
                  <a:pt x="147283" y="42103"/>
                  <a:pt x="147283" y="35914"/>
                  <a:pt x="143472" y="32103"/>
                </a:cubicBezTo>
                <a:cubicBezTo>
                  <a:pt x="139661" y="28292"/>
                  <a:pt x="133472" y="28292"/>
                  <a:pt x="129661" y="32103"/>
                </a:cubicBezTo>
                <a:lnTo>
                  <a:pt x="97558" y="64236"/>
                </a:lnTo>
                <a:lnTo>
                  <a:pt x="80059" y="46767"/>
                </a:lnTo>
                <a:cubicBezTo>
                  <a:pt x="76248" y="42956"/>
                  <a:pt x="70059" y="42956"/>
                  <a:pt x="66248" y="46767"/>
                </a:cubicBezTo>
                <a:lnTo>
                  <a:pt x="36981" y="76034"/>
                </a:lnTo>
                <a:cubicBezTo>
                  <a:pt x="33170" y="79845"/>
                  <a:pt x="33170" y="86034"/>
                  <a:pt x="36981" y="89845"/>
                </a:cubicBezTo>
                <a:cubicBezTo>
                  <a:pt x="40792" y="93656"/>
                  <a:pt x="46980" y="93656"/>
                  <a:pt x="50791" y="89845"/>
                </a:cubicBezTo>
                <a:lnTo>
                  <a:pt x="73169" y="67468"/>
                </a:lnTo>
                <a:lnTo>
                  <a:pt x="90668" y="84967"/>
                </a:lnTo>
                <a:cubicBezTo>
                  <a:pt x="94479" y="88778"/>
                  <a:pt x="100668" y="88778"/>
                  <a:pt x="104479" y="84967"/>
                </a:cubicBezTo>
                <a:lnTo>
                  <a:pt x="143502" y="4594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8"/>
          <p:cNvSpPr/>
          <p:nvPr/>
        </p:nvSpPr>
        <p:spPr>
          <a:xfrm>
            <a:off x="11268565" y="5262573"/>
            <a:ext cx="2675885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Logarithmic growth enables expansion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11006551" y="5619358"/>
            <a:ext cx="156093" cy="156093"/>
          </a:xfrm>
          <a:custGeom>
            <a:avLst/>
            <a:gdLst/>
            <a:ahLst/>
            <a:cxnLst/>
            <a:rect l="l" t="t" r="r" b="b"/>
            <a:pathLst>
              <a:path w="156093" h="156093">
                <a:moveTo>
                  <a:pt x="0" y="78047"/>
                </a:moveTo>
                <a:cubicBezTo>
                  <a:pt x="0" y="34972"/>
                  <a:pt x="34972" y="0"/>
                  <a:pt x="78047" y="0"/>
                </a:cubicBezTo>
                <a:cubicBezTo>
                  <a:pt x="121122" y="0"/>
                  <a:pt x="156093" y="34972"/>
                  <a:pt x="156093" y="78047"/>
                </a:cubicBezTo>
                <a:cubicBezTo>
                  <a:pt x="156093" y="121122"/>
                  <a:pt x="121122" y="156093"/>
                  <a:pt x="78047" y="156093"/>
                </a:cubicBezTo>
                <a:cubicBezTo>
                  <a:pt x="34972" y="156093"/>
                  <a:pt x="0" y="121122"/>
                  <a:pt x="0" y="78047"/>
                </a:cubicBezTo>
                <a:close/>
                <a:moveTo>
                  <a:pt x="87802" y="29267"/>
                </a:moveTo>
                <a:cubicBezTo>
                  <a:pt x="87802" y="23883"/>
                  <a:pt x="83431" y="19512"/>
                  <a:pt x="78047" y="19512"/>
                </a:cubicBezTo>
                <a:cubicBezTo>
                  <a:pt x="72662" y="19512"/>
                  <a:pt x="68291" y="23883"/>
                  <a:pt x="68291" y="29267"/>
                </a:cubicBezTo>
                <a:cubicBezTo>
                  <a:pt x="68291" y="34652"/>
                  <a:pt x="72662" y="39023"/>
                  <a:pt x="78047" y="39023"/>
                </a:cubicBezTo>
                <a:cubicBezTo>
                  <a:pt x="83431" y="39023"/>
                  <a:pt x="87802" y="34652"/>
                  <a:pt x="87802" y="29267"/>
                </a:cubicBezTo>
                <a:close/>
                <a:moveTo>
                  <a:pt x="78047" y="126826"/>
                </a:moveTo>
                <a:cubicBezTo>
                  <a:pt x="88809" y="126826"/>
                  <a:pt x="97558" y="118076"/>
                  <a:pt x="97558" y="107314"/>
                </a:cubicBezTo>
                <a:cubicBezTo>
                  <a:pt x="97558" y="102375"/>
                  <a:pt x="95729" y="97833"/>
                  <a:pt x="92680" y="94418"/>
                </a:cubicBezTo>
                <a:lnTo>
                  <a:pt x="113869" y="52072"/>
                </a:lnTo>
                <a:cubicBezTo>
                  <a:pt x="115668" y="48444"/>
                  <a:pt x="114204" y="44054"/>
                  <a:pt x="110607" y="42255"/>
                </a:cubicBezTo>
                <a:cubicBezTo>
                  <a:pt x="107009" y="40456"/>
                  <a:pt x="102589" y="41920"/>
                  <a:pt x="100790" y="45517"/>
                </a:cubicBezTo>
                <a:lnTo>
                  <a:pt x="79601" y="87863"/>
                </a:lnTo>
                <a:cubicBezTo>
                  <a:pt x="79083" y="87833"/>
                  <a:pt x="78565" y="87802"/>
                  <a:pt x="78047" y="87802"/>
                </a:cubicBezTo>
                <a:cubicBezTo>
                  <a:pt x="67285" y="87802"/>
                  <a:pt x="58535" y="96552"/>
                  <a:pt x="58535" y="107314"/>
                </a:cubicBezTo>
                <a:cubicBezTo>
                  <a:pt x="58535" y="118076"/>
                  <a:pt x="67285" y="126826"/>
                  <a:pt x="78047" y="126826"/>
                </a:cubicBezTo>
                <a:close/>
                <a:moveTo>
                  <a:pt x="53657" y="43901"/>
                </a:moveTo>
                <a:cubicBezTo>
                  <a:pt x="53657" y="38517"/>
                  <a:pt x="49286" y="34145"/>
                  <a:pt x="43901" y="34145"/>
                </a:cubicBezTo>
                <a:cubicBezTo>
                  <a:pt x="38517" y="34145"/>
                  <a:pt x="34145" y="38517"/>
                  <a:pt x="34145" y="43901"/>
                </a:cubicBezTo>
                <a:cubicBezTo>
                  <a:pt x="34145" y="49286"/>
                  <a:pt x="38517" y="53657"/>
                  <a:pt x="43901" y="53657"/>
                </a:cubicBezTo>
                <a:cubicBezTo>
                  <a:pt x="49286" y="53657"/>
                  <a:pt x="53657" y="49286"/>
                  <a:pt x="53657" y="43901"/>
                </a:cubicBezTo>
                <a:close/>
                <a:moveTo>
                  <a:pt x="29267" y="87802"/>
                </a:moveTo>
                <a:cubicBezTo>
                  <a:pt x="34652" y="87802"/>
                  <a:pt x="39023" y="83431"/>
                  <a:pt x="39023" y="78047"/>
                </a:cubicBezTo>
                <a:cubicBezTo>
                  <a:pt x="39023" y="72662"/>
                  <a:pt x="34652" y="68291"/>
                  <a:pt x="29267" y="68291"/>
                </a:cubicBezTo>
                <a:cubicBezTo>
                  <a:pt x="23883" y="68291"/>
                  <a:pt x="19512" y="72662"/>
                  <a:pt x="19512" y="78047"/>
                </a:cubicBezTo>
                <a:cubicBezTo>
                  <a:pt x="19512" y="83431"/>
                  <a:pt x="23883" y="87802"/>
                  <a:pt x="29267" y="87802"/>
                </a:cubicBezTo>
                <a:close/>
                <a:moveTo>
                  <a:pt x="136582" y="78047"/>
                </a:moveTo>
                <a:cubicBezTo>
                  <a:pt x="136582" y="72662"/>
                  <a:pt x="132210" y="68291"/>
                  <a:pt x="126826" y="68291"/>
                </a:cubicBezTo>
                <a:cubicBezTo>
                  <a:pt x="121441" y="68291"/>
                  <a:pt x="117070" y="72662"/>
                  <a:pt x="117070" y="78047"/>
                </a:cubicBezTo>
                <a:cubicBezTo>
                  <a:pt x="117070" y="83431"/>
                  <a:pt x="121441" y="87802"/>
                  <a:pt x="126826" y="87802"/>
                </a:cubicBezTo>
                <a:cubicBezTo>
                  <a:pt x="132210" y="87802"/>
                  <a:pt x="136582" y="83431"/>
                  <a:pt x="136582" y="7804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0"/>
          <p:cNvSpPr/>
          <p:nvPr/>
        </p:nvSpPr>
        <p:spPr>
          <a:xfrm>
            <a:off x="11268565" y="5574760"/>
            <a:ext cx="2285652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Predictable performance at scale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11006551" y="5931545"/>
            <a:ext cx="156093" cy="156093"/>
          </a:xfrm>
          <a:custGeom>
            <a:avLst/>
            <a:gdLst/>
            <a:ahLst/>
            <a:cxnLst/>
            <a:rect l="l" t="t" r="r" b="b"/>
            <a:pathLst>
              <a:path w="156093" h="156093">
                <a:moveTo>
                  <a:pt x="19512" y="19512"/>
                </a:moveTo>
                <a:cubicBezTo>
                  <a:pt x="8750" y="19512"/>
                  <a:pt x="0" y="28261"/>
                  <a:pt x="0" y="39023"/>
                </a:cubicBezTo>
                <a:lnTo>
                  <a:pt x="0" y="41279"/>
                </a:lnTo>
                <a:cubicBezTo>
                  <a:pt x="0" y="43352"/>
                  <a:pt x="1341" y="45121"/>
                  <a:pt x="3079" y="46249"/>
                </a:cubicBezTo>
                <a:cubicBezTo>
                  <a:pt x="7103" y="48871"/>
                  <a:pt x="9756" y="53383"/>
                  <a:pt x="9756" y="58535"/>
                </a:cubicBezTo>
                <a:cubicBezTo>
                  <a:pt x="9756" y="63687"/>
                  <a:pt x="7103" y="68199"/>
                  <a:pt x="3079" y="70821"/>
                </a:cubicBezTo>
                <a:cubicBezTo>
                  <a:pt x="1341" y="71949"/>
                  <a:pt x="0" y="73717"/>
                  <a:pt x="0" y="75791"/>
                </a:cubicBezTo>
                <a:lnTo>
                  <a:pt x="0" y="92680"/>
                </a:lnTo>
                <a:lnTo>
                  <a:pt x="156093" y="92680"/>
                </a:lnTo>
                <a:lnTo>
                  <a:pt x="156093" y="75791"/>
                </a:lnTo>
                <a:cubicBezTo>
                  <a:pt x="156093" y="73717"/>
                  <a:pt x="154752" y="71949"/>
                  <a:pt x="153014" y="70821"/>
                </a:cubicBezTo>
                <a:cubicBezTo>
                  <a:pt x="148990" y="68199"/>
                  <a:pt x="146337" y="63687"/>
                  <a:pt x="146337" y="58535"/>
                </a:cubicBezTo>
                <a:cubicBezTo>
                  <a:pt x="146337" y="53383"/>
                  <a:pt x="148990" y="48871"/>
                  <a:pt x="153014" y="46249"/>
                </a:cubicBezTo>
                <a:cubicBezTo>
                  <a:pt x="154752" y="45121"/>
                  <a:pt x="156093" y="43352"/>
                  <a:pt x="156093" y="41279"/>
                </a:cubicBezTo>
                <a:lnTo>
                  <a:pt x="156093" y="39023"/>
                </a:lnTo>
                <a:cubicBezTo>
                  <a:pt x="156093" y="28261"/>
                  <a:pt x="147344" y="19512"/>
                  <a:pt x="136582" y="19512"/>
                </a:cubicBezTo>
                <a:lnTo>
                  <a:pt x="19512" y="19512"/>
                </a:lnTo>
                <a:close/>
                <a:moveTo>
                  <a:pt x="156093" y="126826"/>
                </a:moveTo>
                <a:lnTo>
                  <a:pt x="156093" y="107314"/>
                </a:lnTo>
                <a:lnTo>
                  <a:pt x="0" y="107314"/>
                </a:lnTo>
                <a:lnTo>
                  <a:pt x="0" y="126826"/>
                </a:lnTo>
                <a:cubicBezTo>
                  <a:pt x="0" y="132222"/>
                  <a:pt x="4360" y="136582"/>
                  <a:pt x="9756" y="136582"/>
                </a:cubicBezTo>
                <a:lnTo>
                  <a:pt x="29267" y="136582"/>
                </a:lnTo>
                <a:lnTo>
                  <a:pt x="29267" y="129265"/>
                </a:lnTo>
                <a:cubicBezTo>
                  <a:pt x="29267" y="125210"/>
                  <a:pt x="32530" y="121948"/>
                  <a:pt x="36584" y="121948"/>
                </a:cubicBezTo>
                <a:cubicBezTo>
                  <a:pt x="40639" y="121948"/>
                  <a:pt x="43901" y="125210"/>
                  <a:pt x="43901" y="129265"/>
                </a:cubicBezTo>
                <a:lnTo>
                  <a:pt x="43901" y="136582"/>
                </a:lnTo>
                <a:lnTo>
                  <a:pt x="70730" y="136582"/>
                </a:lnTo>
                <a:lnTo>
                  <a:pt x="70730" y="129265"/>
                </a:lnTo>
                <a:cubicBezTo>
                  <a:pt x="70730" y="125210"/>
                  <a:pt x="73992" y="121948"/>
                  <a:pt x="78047" y="121948"/>
                </a:cubicBezTo>
                <a:cubicBezTo>
                  <a:pt x="82101" y="121948"/>
                  <a:pt x="85364" y="125210"/>
                  <a:pt x="85364" y="129265"/>
                </a:cubicBezTo>
                <a:lnTo>
                  <a:pt x="85364" y="136582"/>
                </a:lnTo>
                <a:lnTo>
                  <a:pt x="112192" y="136582"/>
                </a:lnTo>
                <a:lnTo>
                  <a:pt x="112192" y="129265"/>
                </a:lnTo>
                <a:cubicBezTo>
                  <a:pt x="112192" y="125210"/>
                  <a:pt x="115454" y="121948"/>
                  <a:pt x="119509" y="121948"/>
                </a:cubicBezTo>
                <a:cubicBezTo>
                  <a:pt x="123564" y="121948"/>
                  <a:pt x="126826" y="125210"/>
                  <a:pt x="126826" y="129265"/>
                </a:cubicBezTo>
                <a:lnTo>
                  <a:pt x="126826" y="136582"/>
                </a:lnTo>
                <a:lnTo>
                  <a:pt x="146337" y="136582"/>
                </a:lnTo>
                <a:cubicBezTo>
                  <a:pt x="151734" y="136582"/>
                  <a:pt x="156093" y="132222"/>
                  <a:pt x="156093" y="126826"/>
                </a:cubicBezTo>
                <a:close/>
                <a:moveTo>
                  <a:pt x="48779" y="48779"/>
                </a:moveTo>
                <a:lnTo>
                  <a:pt x="48779" y="68291"/>
                </a:lnTo>
                <a:cubicBezTo>
                  <a:pt x="48779" y="73687"/>
                  <a:pt x="44420" y="78047"/>
                  <a:pt x="39023" y="78047"/>
                </a:cubicBezTo>
                <a:cubicBezTo>
                  <a:pt x="33627" y="78047"/>
                  <a:pt x="29267" y="73687"/>
                  <a:pt x="29267" y="68291"/>
                </a:cubicBezTo>
                <a:lnTo>
                  <a:pt x="29267" y="48779"/>
                </a:lnTo>
                <a:cubicBezTo>
                  <a:pt x="29267" y="43383"/>
                  <a:pt x="33627" y="39023"/>
                  <a:pt x="39023" y="39023"/>
                </a:cubicBezTo>
                <a:cubicBezTo>
                  <a:pt x="44420" y="39023"/>
                  <a:pt x="48779" y="43383"/>
                  <a:pt x="48779" y="48779"/>
                </a:cubicBezTo>
                <a:close/>
                <a:moveTo>
                  <a:pt x="87802" y="48779"/>
                </a:moveTo>
                <a:lnTo>
                  <a:pt x="87802" y="68291"/>
                </a:lnTo>
                <a:cubicBezTo>
                  <a:pt x="87802" y="73687"/>
                  <a:pt x="83443" y="78047"/>
                  <a:pt x="78047" y="78047"/>
                </a:cubicBezTo>
                <a:cubicBezTo>
                  <a:pt x="72650" y="78047"/>
                  <a:pt x="68291" y="73687"/>
                  <a:pt x="68291" y="68291"/>
                </a:cubicBezTo>
                <a:lnTo>
                  <a:pt x="68291" y="48779"/>
                </a:lnTo>
                <a:cubicBezTo>
                  <a:pt x="68291" y="43383"/>
                  <a:pt x="72650" y="39023"/>
                  <a:pt x="78047" y="39023"/>
                </a:cubicBezTo>
                <a:cubicBezTo>
                  <a:pt x="83443" y="39023"/>
                  <a:pt x="87802" y="43383"/>
                  <a:pt x="87802" y="48779"/>
                </a:cubicBezTo>
                <a:close/>
                <a:moveTo>
                  <a:pt x="126826" y="48779"/>
                </a:moveTo>
                <a:lnTo>
                  <a:pt x="126826" y="68291"/>
                </a:lnTo>
                <a:cubicBezTo>
                  <a:pt x="126826" y="73687"/>
                  <a:pt x="122466" y="78047"/>
                  <a:pt x="117070" y="78047"/>
                </a:cubicBezTo>
                <a:cubicBezTo>
                  <a:pt x="111674" y="78047"/>
                  <a:pt x="107314" y="73687"/>
                  <a:pt x="107314" y="68291"/>
                </a:cubicBezTo>
                <a:lnTo>
                  <a:pt x="107314" y="48779"/>
                </a:lnTo>
                <a:cubicBezTo>
                  <a:pt x="107314" y="43383"/>
                  <a:pt x="111674" y="39023"/>
                  <a:pt x="117070" y="39023"/>
                </a:cubicBezTo>
                <a:cubicBezTo>
                  <a:pt x="122466" y="39023"/>
                  <a:pt x="126826" y="43383"/>
                  <a:pt x="126826" y="4877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2"/>
          <p:cNvSpPr/>
          <p:nvPr/>
        </p:nvSpPr>
        <p:spPr>
          <a:xfrm>
            <a:off x="11268565" y="5886947"/>
            <a:ext cx="2430595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Memory-efficient implementations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10987039" y="6243731"/>
            <a:ext cx="195117" cy="156093"/>
          </a:xfrm>
          <a:custGeom>
            <a:avLst/>
            <a:gdLst/>
            <a:ahLst/>
            <a:cxnLst/>
            <a:rect l="l" t="t" r="r" b="b"/>
            <a:pathLst>
              <a:path w="195117" h="156093">
                <a:moveTo>
                  <a:pt x="126795" y="64175"/>
                </a:moveTo>
                <a:cubicBezTo>
                  <a:pt x="130515" y="63169"/>
                  <a:pt x="134417" y="64937"/>
                  <a:pt x="136094" y="68382"/>
                </a:cubicBezTo>
                <a:lnTo>
                  <a:pt x="141764" y="79845"/>
                </a:lnTo>
                <a:cubicBezTo>
                  <a:pt x="144905" y="80272"/>
                  <a:pt x="147984" y="81126"/>
                  <a:pt x="150880" y="82315"/>
                </a:cubicBezTo>
                <a:lnTo>
                  <a:pt x="161550" y="75211"/>
                </a:lnTo>
                <a:cubicBezTo>
                  <a:pt x="164752" y="73077"/>
                  <a:pt x="168989" y="73504"/>
                  <a:pt x="171703" y="76217"/>
                </a:cubicBezTo>
                <a:lnTo>
                  <a:pt x="177556" y="82071"/>
                </a:lnTo>
                <a:cubicBezTo>
                  <a:pt x="180269" y="84784"/>
                  <a:pt x="180696" y="89052"/>
                  <a:pt x="178562" y="92223"/>
                </a:cubicBezTo>
                <a:lnTo>
                  <a:pt x="171459" y="102863"/>
                </a:lnTo>
                <a:cubicBezTo>
                  <a:pt x="172038" y="104296"/>
                  <a:pt x="172556" y="105790"/>
                  <a:pt x="172983" y="107345"/>
                </a:cubicBezTo>
                <a:cubicBezTo>
                  <a:pt x="173410" y="108899"/>
                  <a:pt x="173684" y="110424"/>
                  <a:pt x="173898" y="111979"/>
                </a:cubicBezTo>
                <a:lnTo>
                  <a:pt x="185391" y="117649"/>
                </a:lnTo>
                <a:cubicBezTo>
                  <a:pt x="188836" y="119356"/>
                  <a:pt x="190605" y="123259"/>
                  <a:pt x="189598" y="126948"/>
                </a:cubicBezTo>
                <a:lnTo>
                  <a:pt x="187464" y="134935"/>
                </a:lnTo>
                <a:cubicBezTo>
                  <a:pt x="186458" y="138624"/>
                  <a:pt x="183013" y="141124"/>
                  <a:pt x="179172" y="140880"/>
                </a:cubicBezTo>
                <a:lnTo>
                  <a:pt x="166367" y="140057"/>
                </a:lnTo>
                <a:cubicBezTo>
                  <a:pt x="164447" y="142527"/>
                  <a:pt x="162221" y="144813"/>
                  <a:pt x="159691" y="146764"/>
                </a:cubicBezTo>
                <a:lnTo>
                  <a:pt x="160514" y="159538"/>
                </a:lnTo>
                <a:cubicBezTo>
                  <a:pt x="160758" y="163380"/>
                  <a:pt x="158258" y="166855"/>
                  <a:pt x="154569" y="167831"/>
                </a:cubicBezTo>
                <a:lnTo>
                  <a:pt x="146581" y="169965"/>
                </a:lnTo>
                <a:cubicBezTo>
                  <a:pt x="142862" y="170971"/>
                  <a:pt x="138990" y="169203"/>
                  <a:pt x="137283" y="165758"/>
                </a:cubicBezTo>
                <a:lnTo>
                  <a:pt x="131612" y="154295"/>
                </a:lnTo>
                <a:cubicBezTo>
                  <a:pt x="128472" y="153868"/>
                  <a:pt x="125393" y="153014"/>
                  <a:pt x="122497" y="151825"/>
                </a:cubicBezTo>
                <a:lnTo>
                  <a:pt x="111826" y="158929"/>
                </a:lnTo>
                <a:cubicBezTo>
                  <a:pt x="108625" y="161063"/>
                  <a:pt x="104387" y="160636"/>
                  <a:pt x="101674" y="157922"/>
                </a:cubicBezTo>
                <a:lnTo>
                  <a:pt x="95821" y="152069"/>
                </a:lnTo>
                <a:cubicBezTo>
                  <a:pt x="93107" y="149356"/>
                  <a:pt x="92680" y="145118"/>
                  <a:pt x="94814" y="141917"/>
                </a:cubicBezTo>
                <a:lnTo>
                  <a:pt x="101918" y="131246"/>
                </a:lnTo>
                <a:cubicBezTo>
                  <a:pt x="101339" y="129814"/>
                  <a:pt x="100820" y="128320"/>
                  <a:pt x="100394" y="126765"/>
                </a:cubicBezTo>
                <a:cubicBezTo>
                  <a:pt x="99967" y="125210"/>
                  <a:pt x="99692" y="123655"/>
                  <a:pt x="99479" y="122131"/>
                </a:cubicBezTo>
                <a:lnTo>
                  <a:pt x="87985" y="116460"/>
                </a:lnTo>
                <a:cubicBezTo>
                  <a:pt x="84540" y="114753"/>
                  <a:pt x="82803" y="110851"/>
                  <a:pt x="83778" y="107162"/>
                </a:cubicBezTo>
                <a:lnTo>
                  <a:pt x="85912" y="99174"/>
                </a:lnTo>
                <a:cubicBezTo>
                  <a:pt x="86918" y="95485"/>
                  <a:pt x="90363" y="92985"/>
                  <a:pt x="94205" y="93229"/>
                </a:cubicBezTo>
                <a:lnTo>
                  <a:pt x="106979" y="94052"/>
                </a:lnTo>
                <a:cubicBezTo>
                  <a:pt x="108899" y="91583"/>
                  <a:pt x="111125" y="89296"/>
                  <a:pt x="113655" y="87345"/>
                </a:cubicBezTo>
                <a:lnTo>
                  <a:pt x="112832" y="74602"/>
                </a:lnTo>
                <a:cubicBezTo>
                  <a:pt x="112588" y="70760"/>
                  <a:pt x="115088" y="67285"/>
                  <a:pt x="118777" y="66309"/>
                </a:cubicBezTo>
                <a:lnTo>
                  <a:pt x="126765" y="64175"/>
                </a:lnTo>
                <a:close/>
                <a:moveTo>
                  <a:pt x="136704" y="103656"/>
                </a:moveTo>
                <a:cubicBezTo>
                  <a:pt x="129300" y="103664"/>
                  <a:pt x="123296" y="109682"/>
                  <a:pt x="123305" y="117085"/>
                </a:cubicBezTo>
                <a:cubicBezTo>
                  <a:pt x="123313" y="124489"/>
                  <a:pt x="129331" y="130493"/>
                  <a:pt x="136734" y="130484"/>
                </a:cubicBezTo>
                <a:cubicBezTo>
                  <a:pt x="144138" y="130476"/>
                  <a:pt x="150141" y="124458"/>
                  <a:pt x="150133" y="117055"/>
                </a:cubicBezTo>
                <a:cubicBezTo>
                  <a:pt x="150125" y="109651"/>
                  <a:pt x="144107" y="103647"/>
                  <a:pt x="136704" y="103656"/>
                </a:cubicBezTo>
                <a:close/>
                <a:moveTo>
                  <a:pt x="68565" y="-13872"/>
                </a:moveTo>
                <a:lnTo>
                  <a:pt x="76553" y="-11737"/>
                </a:lnTo>
                <a:cubicBezTo>
                  <a:pt x="80242" y="-10731"/>
                  <a:pt x="82742" y="-7256"/>
                  <a:pt x="82498" y="-3445"/>
                </a:cubicBezTo>
                <a:lnTo>
                  <a:pt x="81675" y="9299"/>
                </a:lnTo>
                <a:cubicBezTo>
                  <a:pt x="84205" y="11250"/>
                  <a:pt x="86431" y="13506"/>
                  <a:pt x="88351" y="16006"/>
                </a:cubicBezTo>
                <a:lnTo>
                  <a:pt x="101156" y="15183"/>
                </a:lnTo>
                <a:cubicBezTo>
                  <a:pt x="104967" y="14939"/>
                  <a:pt x="108442" y="17439"/>
                  <a:pt x="109448" y="21127"/>
                </a:cubicBezTo>
                <a:lnTo>
                  <a:pt x="111582" y="29115"/>
                </a:lnTo>
                <a:cubicBezTo>
                  <a:pt x="112558" y="32804"/>
                  <a:pt x="110820" y="36706"/>
                  <a:pt x="107375" y="38414"/>
                </a:cubicBezTo>
                <a:lnTo>
                  <a:pt x="95882" y="44084"/>
                </a:lnTo>
                <a:cubicBezTo>
                  <a:pt x="95668" y="45639"/>
                  <a:pt x="95363" y="47194"/>
                  <a:pt x="94967" y="48718"/>
                </a:cubicBezTo>
                <a:cubicBezTo>
                  <a:pt x="94571" y="50243"/>
                  <a:pt x="94022" y="51767"/>
                  <a:pt x="93443" y="53200"/>
                </a:cubicBezTo>
                <a:lnTo>
                  <a:pt x="100546" y="63870"/>
                </a:lnTo>
                <a:cubicBezTo>
                  <a:pt x="102680" y="67071"/>
                  <a:pt x="102253" y="71309"/>
                  <a:pt x="99540" y="74022"/>
                </a:cubicBezTo>
                <a:lnTo>
                  <a:pt x="93686" y="79876"/>
                </a:lnTo>
                <a:cubicBezTo>
                  <a:pt x="90973" y="82589"/>
                  <a:pt x="86735" y="83016"/>
                  <a:pt x="83534" y="80882"/>
                </a:cubicBezTo>
                <a:lnTo>
                  <a:pt x="72864" y="73778"/>
                </a:lnTo>
                <a:cubicBezTo>
                  <a:pt x="69968" y="74967"/>
                  <a:pt x="66888" y="75821"/>
                  <a:pt x="63748" y="76248"/>
                </a:cubicBezTo>
                <a:lnTo>
                  <a:pt x="58078" y="87711"/>
                </a:lnTo>
                <a:cubicBezTo>
                  <a:pt x="56370" y="91156"/>
                  <a:pt x="52468" y="92894"/>
                  <a:pt x="48779" y="91918"/>
                </a:cubicBezTo>
                <a:lnTo>
                  <a:pt x="40792" y="89784"/>
                </a:lnTo>
                <a:cubicBezTo>
                  <a:pt x="37072" y="88778"/>
                  <a:pt x="34603" y="85303"/>
                  <a:pt x="34847" y="81492"/>
                </a:cubicBezTo>
                <a:lnTo>
                  <a:pt x="35670" y="68718"/>
                </a:lnTo>
                <a:cubicBezTo>
                  <a:pt x="33139" y="66766"/>
                  <a:pt x="30914" y="64510"/>
                  <a:pt x="28993" y="62010"/>
                </a:cubicBezTo>
                <a:lnTo>
                  <a:pt x="16189" y="62834"/>
                </a:lnTo>
                <a:cubicBezTo>
                  <a:pt x="12378" y="63078"/>
                  <a:pt x="8902" y="60578"/>
                  <a:pt x="7896" y="56889"/>
                </a:cubicBezTo>
                <a:lnTo>
                  <a:pt x="5762" y="48901"/>
                </a:lnTo>
                <a:cubicBezTo>
                  <a:pt x="4786" y="45212"/>
                  <a:pt x="6524" y="41310"/>
                  <a:pt x="9969" y="39603"/>
                </a:cubicBezTo>
                <a:lnTo>
                  <a:pt x="21463" y="33932"/>
                </a:lnTo>
                <a:cubicBezTo>
                  <a:pt x="21676" y="32377"/>
                  <a:pt x="21981" y="30853"/>
                  <a:pt x="22377" y="29298"/>
                </a:cubicBezTo>
                <a:cubicBezTo>
                  <a:pt x="22804" y="27743"/>
                  <a:pt x="23292" y="26249"/>
                  <a:pt x="23902" y="24816"/>
                </a:cubicBezTo>
                <a:lnTo>
                  <a:pt x="16798" y="14176"/>
                </a:lnTo>
                <a:cubicBezTo>
                  <a:pt x="14664" y="10975"/>
                  <a:pt x="15091" y="6738"/>
                  <a:pt x="17804" y="4024"/>
                </a:cubicBezTo>
                <a:lnTo>
                  <a:pt x="23658" y="-1829"/>
                </a:lnTo>
                <a:cubicBezTo>
                  <a:pt x="26371" y="-4543"/>
                  <a:pt x="30609" y="-4969"/>
                  <a:pt x="33810" y="-2835"/>
                </a:cubicBezTo>
                <a:lnTo>
                  <a:pt x="44480" y="4268"/>
                </a:lnTo>
                <a:cubicBezTo>
                  <a:pt x="47377" y="3079"/>
                  <a:pt x="50456" y="2226"/>
                  <a:pt x="53596" y="1799"/>
                </a:cubicBezTo>
                <a:lnTo>
                  <a:pt x="59267" y="-9664"/>
                </a:lnTo>
                <a:cubicBezTo>
                  <a:pt x="60974" y="-13109"/>
                  <a:pt x="64846" y="-14847"/>
                  <a:pt x="68565" y="-13872"/>
                </a:cubicBezTo>
                <a:close/>
                <a:moveTo>
                  <a:pt x="58657" y="25609"/>
                </a:moveTo>
                <a:cubicBezTo>
                  <a:pt x="51253" y="25609"/>
                  <a:pt x="45243" y="31620"/>
                  <a:pt x="45243" y="39023"/>
                </a:cubicBezTo>
                <a:cubicBezTo>
                  <a:pt x="45243" y="46427"/>
                  <a:pt x="51253" y="52438"/>
                  <a:pt x="58657" y="52438"/>
                </a:cubicBezTo>
                <a:cubicBezTo>
                  <a:pt x="66060" y="52438"/>
                  <a:pt x="72071" y="46427"/>
                  <a:pt x="72071" y="39023"/>
                </a:cubicBezTo>
                <a:cubicBezTo>
                  <a:pt x="72071" y="31620"/>
                  <a:pt x="66060" y="25609"/>
                  <a:pt x="58657" y="256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4"/>
          <p:cNvSpPr/>
          <p:nvPr/>
        </p:nvSpPr>
        <p:spPr>
          <a:xfrm>
            <a:off x="11268565" y="6199133"/>
            <a:ext cx="209611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network operations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10805860" y="6734310"/>
            <a:ext cx="5006134" cy="1962316"/>
          </a:xfrm>
          <a:custGeom>
            <a:avLst/>
            <a:gdLst/>
            <a:ahLst/>
            <a:cxnLst/>
            <a:rect l="l" t="t" r="r" b="b"/>
            <a:pathLst>
              <a:path w="5006134" h="1962316">
                <a:moveTo>
                  <a:pt x="89187" y="0"/>
                </a:moveTo>
                <a:lnTo>
                  <a:pt x="4916947" y="0"/>
                </a:lnTo>
                <a:cubicBezTo>
                  <a:pt x="4966204" y="0"/>
                  <a:pt x="5006134" y="39930"/>
                  <a:pt x="5006134" y="89187"/>
                </a:cubicBezTo>
                <a:lnTo>
                  <a:pt x="5006134" y="1873128"/>
                </a:lnTo>
                <a:cubicBezTo>
                  <a:pt x="5006134" y="1922385"/>
                  <a:pt x="4966204" y="1962316"/>
                  <a:pt x="4916947" y="1962316"/>
                </a:cubicBezTo>
                <a:lnTo>
                  <a:pt x="89187" y="1962316"/>
                </a:lnTo>
                <a:cubicBezTo>
                  <a:pt x="39930" y="1962316"/>
                  <a:pt x="0" y="1922385"/>
                  <a:pt x="0" y="1873128"/>
                </a:cubicBezTo>
                <a:lnTo>
                  <a:pt x="0" y="89187"/>
                </a:lnTo>
                <a:cubicBezTo>
                  <a:pt x="0" y="39930"/>
                  <a:pt x="39930" y="0"/>
                  <a:pt x="891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6897" dist="4459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9" name="Text 36"/>
          <p:cNvSpPr/>
          <p:nvPr/>
        </p:nvSpPr>
        <p:spPr>
          <a:xfrm>
            <a:off x="10984252" y="6912702"/>
            <a:ext cx="4749695" cy="312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Highlights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0984252" y="7358683"/>
            <a:ext cx="1114952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Lookup: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4438164" y="7358683"/>
            <a:ext cx="1271045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~5.6 comparisons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0984252" y="7670870"/>
            <a:ext cx="1226447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DHCP Allocation: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14573468" y="7670870"/>
            <a:ext cx="1137251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~7 comparisons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10984252" y="7983056"/>
            <a:ext cx="992307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Syslog Buffer: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14782173" y="7983056"/>
            <a:ext cx="92541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1000 entries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10984252" y="8295243"/>
            <a:ext cx="936560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Finding: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14881473" y="8295243"/>
            <a:ext cx="825064" cy="2229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9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time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-blog.csdnimg.cn/1dfcc4cb5275ecbdc85a310b1592d82bc79e45e7.png"/>
          <p:cNvPicPr>
            <a:picLocks noChangeAspect="1"/>
          </p:cNvPicPr>
          <p:nvPr/>
        </p:nvPicPr>
        <p:blipFill>
          <a:blip r:embed="rId3"/>
          <a:srcRect t="5909" b="5909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12C42">
                  <a:alpha val="95000"/>
                </a:srgbClr>
              </a:gs>
              <a:gs pos="50000">
                <a:srgbClr val="16A085">
                  <a:alpha val="85000"/>
                </a:srgbClr>
              </a:gs>
              <a:gs pos="100000">
                <a:srgbClr val="212C42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645408" y="615950"/>
            <a:ext cx="2959100" cy="457200"/>
          </a:xfrm>
          <a:custGeom>
            <a:avLst/>
            <a:gdLst/>
            <a:ahLst/>
            <a:cxnLst/>
            <a:rect l="l" t="t" r="r" b="b"/>
            <a:pathLst>
              <a:path w="2959100" h="457200">
                <a:moveTo>
                  <a:pt x="50799" y="0"/>
                </a:moveTo>
                <a:lnTo>
                  <a:pt x="2908301" y="0"/>
                </a:lnTo>
                <a:cubicBezTo>
                  <a:pt x="2936356" y="0"/>
                  <a:pt x="2959100" y="22744"/>
                  <a:pt x="2959100" y="50799"/>
                </a:cubicBezTo>
                <a:lnTo>
                  <a:pt x="2959100" y="406401"/>
                </a:lnTo>
                <a:cubicBezTo>
                  <a:pt x="2959100" y="434456"/>
                  <a:pt x="2936356" y="457200"/>
                  <a:pt x="29083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6600958" y="615950"/>
            <a:ext cx="30480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Complete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196152" y="1276350"/>
            <a:ext cx="58674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Structures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 Action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731551" y="3003550"/>
            <a:ext cx="8788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network simulation through efficient data organization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339027" y="3803650"/>
            <a:ext cx="1841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434277" y="4413250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Structures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275909" y="3803650"/>
            <a:ext cx="200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71159" y="4413250"/>
            <a:ext cx="181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Devices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378421" y="3803650"/>
            <a:ext cx="1536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473671" y="4413250"/>
            <a:ext cx="1346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438400" y="5073650"/>
            <a:ext cx="11379200" cy="2794000"/>
          </a:xfrm>
          <a:custGeom>
            <a:avLst/>
            <a:gdLst/>
            <a:ahLst/>
            <a:cxnLst/>
            <a:rect l="l" t="t" r="r" b="b"/>
            <a:pathLst>
              <a:path w="11379200" h="2794000">
                <a:moveTo>
                  <a:pt x="101590" y="0"/>
                </a:moveTo>
                <a:lnTo>
                  <a:pt x="11277610" y="0"/>
                </a:lnTo>
                <a:cubicBezTo>
                  <a:pt x="11333717" y="0"/>
                  <a:pt x="11379200" y="45483"/>
                  <a:pt x="11379200" y="101590"/>
                </a:cubicBezTo>
                <a:lnTo>
                  <a:pt x="11379200" y="2692410"/>
                </a:lnTo>
                <a:cubicBezTo>
                  <a:pt x="11379200" y="2748517"/>
                  <a:pt x="11333717" y="2794000"/>
                  <a:pt x="112776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2667000" y="5378450"/>
            <a:ext cx="1092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743200" y="598805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17" name="Text 14"/>
          <p:cNvSpPr/>
          <p:nvPr/>
        </p:nvSpPr>
        <p:spPr>
          <a:xfrm>
            <a:off x="2692400" y="598805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3302000" y="5988050"/>
            <a:ext cx="482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Right Tool, Right Job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3302000" y="6292850"/>
            <a:ext cx="4813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data structure serves a specific purpose in network simulation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229600" y="598805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1" name="Text 18"/>
          <p:cNvSpPr/>
          <p:nvPr/>
        </p:nvSpPr>
        <p:spPr>
          <a:xfrm>
            <a:off x="8178800" y="598805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788400" y="5988050"/>
            <a:ext cx="434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Matters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788400" y="6292850"/>
            <a:ext cx="433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Complexity impacts user experience at enterprise scale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743200" y="700405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5" name="Text 22"/>
          <p:cNvSpPr/>
          <p:nvPr/>
        </p:nvSpPr>
        <p:spPr>
          <a:xfrm>
            <a:off x="2692400" y="700405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3302000" y="7004050"/>
            <a:ext cx="447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OOP + Data Structures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3302000" y="7308850"/>
            <a:ext cx="445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Clean, maintainable code through object-oriented design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8229600" y="700405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29" name="Text 26"/>
          <p:cNvSpPr/>
          <p:nvPr/>
        </p:nvSpPr>
        <p:spPr>
          <a:xfrm>
            <a:off x="8178800" y="700405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8788400" y="7004050"/>
            <a:ext cx="388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8788400" y="7308850"/>
            <a:ext cx="387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Logarithmic growth enables enterprise expansion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3054350" y="8172450"/>
            <a:ext cx="1014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simulation successfully implemented with 7 data structures, 48 devices, and 75+ connections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00050" y="771003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Contributions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3400" y="187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33400" y="1879600"/>
            <a:ext cx="50800" cy="2286000"/>
          </a:xfrm>
          <a:custGeom>
            <a:avLst/>
            <a:gdLst/>
            <a:ahLst/>
            <a:cxnLst/>
            <a:rect l="l" t="t" r="r" b="b"/>
            <a:pathLst>
              <a:path w="50800" h="2286000">
                <a:moveTo>
                  <a:pt x="50800" y="0"/>
                </a:moveTo>
                <a:lnTo>
                  <a:pt x="50800" y="0"/>
                </a:lnTo>
                <a:lnTo>
                  <a:pt x="50800" y="2286000"/>
                </a:ln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6" name="Shape 4"/>
          <p:cNvSpPr/>
          <p:nvPr/>
        </p:nvSpPr>
        <p:spPr>
          <a:xfrm>
            <a:off x="863600" y="218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7" name="Text 5"/>
          <p:cNvSpPr/>
          <p:nvPr/>
        </p:nvSpPr>
        <p:spPr>
          <a:xfrm>
            <a:off x="768350" y="218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79600" y="2184400"/>
            <a:ext cx="596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Abdul Wahid</a:t>
            </a:r>
          </a:p>
        </p:txBody>
      </p:sp>
      <p:sp>
        <p:nvSpPr>
          <p:cNvPr id="9" name="Text 7"/>
          <p:cNvSpPr/>
          <p:nvPr/>
        </p:nvSpPr>
        <p:spPr>
          <a:xfrm>
            <a:off x="1927225" y="2447403"/>
            <a:ext cx="591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Design &amp; Implementation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879600" y="3505200"/>
            <a:ext cx="13208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215481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64183" y="3505200"/>
            <a:ext cx="15367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93552" y="187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8890000" y="218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33" name="Text 31"/>
          <p:cNvSpPr/>
          <p:nvPr/>
        </p:nvSpPr>
        <p:spPr>
          <a:xfrm>
            <a:off x="8794750" y="218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387FE8C-E792-8CB1-CA73-361719F00F98}"/>
              </a:ext>
            </a:extLst>
          </p:cNvPr>
          <p:cNvGrpSpPr/>
          <p:nvPr/>
        </p:nvGrpSpPr>
        <p:grpSpPr>
          <a:xfrm>
            <a:off x="8622200" y="1863203"/>
            <a:ext cx="7315200" cy="2286000"/>
            <a:chOff x="533400" y="4419600"/>
            <a:chExt cx="7315200" cy="2286000"/>
          </a:xfrm>
        </p:grpSpPr>
        <p:sp>
          <p:nvSpPr>
            <p:cNvPr id="31" name="Shape 29"/>
            <p:cNvSpPr/>
            <p:nvPr/>
          </p:nvSpPr>
          <p:spPr>
            <a:xfrm>
              <a:off x="533400" y="4419600"/>
              <a:ext cx="50800" cy="2286000"/>
            </a:xfrm>
            <a:custGeom>
              <a:avLst/>
              <a:gdLst/>
              <a:ahLst/>
              <a:cxnLst/>
              <a:rect l="l" t="t" r="r" b="b"/>
              <a:pathLst>
                <a:path w="50800" h="2286000">
                  <a:moveTo>
                    <a:pt x="50800" y="0"/>
                  </a:moveTo>
                  <a:lnTo>
                    <a:pt x="50800" y="0"/>
                  </a:lnTo>
                  <a:lnTo>
                    <a:pt x="50800" y="2286000"/>
                  </a:lnTo>
                  <a:lnTo>
                    <a:pt x="50800" y="2286000"/>
                  </a:lnTo>
                  <a:cubicBezTo>
                    <a:pt x="22763" y="2286000"/>
                    <a:pt x="0" y="2263237"/>
                    <a:pt x="0" y="2235200"/>
                  </a:cubicBezTo>
                  <a:lnTo>
                    <a:pt x="0" y="50800"/>
                  </a:lnTo>
                  <a:cubicBezTo>
                    <a:pt x="0" y="22763"/>
                    <a:pt x="22763" y="0"/>
                    <a:pt x="50800" y="0"/>
                  </a:cubicBezTo>
                  <a:close/>
                </a:path>
              </a:pathLst>
            </a:custGeom>
            <a:solidFill>
              <a:srgbClr val="5B6B8A"/>
            </a:solidFill>
            <a:ln/>
          </p:spPr>
        </p:sp>
        <p:sp>
          <p:nvSpPr>
            <p:cNvPr id="34" name="Text 32"/>
            <p:cNvSpPr/>
            <p:nvPr/>
          </p:nvSpPr>
          <p:spPr>
            <a:xfrm>
              <a:off x="1879600" y="4724400"/>
              <a:ext cx="5969000" cy="406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2400" b="1" dirty="0">
                  <a:solidFill>
                    <a:srgbClr val="212C42"/>
                  </a:solidFill>
                  <a:latin typeface="Liter" pitchFamily="34" charset="0"/>
                  <a:ea typeface="Liter" pitchFamily="34" charset="-122"/>
                  <a:cs typeface="Liter" pitchFamily="34" charset="-120"/>
                </a:rPr>
                <a:t>Uneeb Ali</a:t>
              </a:r>
              <a:endParaRPr lang="en-US" sz="1600" dirty="0"/>
            </a:p>
          </p:txBody>
        </p:sp>
        <p:sp>
          <p:nvSpPr>
            <p:cNvPr id="35" name="Text 33"/>
            <p:cNvSpPr/>
            <p:nvPr/>
          </p:nvSpPr>
          <p:spPr>
            <a:xfrm>
              <a:off x="1829858" y="4989010"/>
              <a:ext cx="5918200" cy="660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40000"/>
                </a:lnSpc>
              </a:pPr>
              <a:r>
                <a:rPr lang="en-US" sz="1600" dirty="0">
                  <a:solidFill>
                    <a:srgbClr val="5B6B8A"/>
                  </a:solidFill>
                  <a:latin typeface="Quattrocento Sans" pitchFamily="34" charset="0"/>
                  <a:ea typeface="Quattrocento Sans" pitchFamily="34" charset="-122"/>
                  <a:cs typeface="Quattrocento Sans" pitchFamily="34" charset="-120"/>
                </a:rPr>
                <a:t>Documentation Review &amp; Coordination</a:t>
              </a:r>
            </a:p>
          </p:txBody>
        </p:sp>
      </p:grpSp>
      <p:sp>
        <p:nvSpPr>
          <p:cNvPr id="37" name="Text 35"/>
          <p:cNvSpPr/>
          <p:nvPr/>
        </p:nvSpPr>
        <p:spPr>
          <a:xfrm>
            <a:off x="9906000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50468" y="3505200"/>
            <a:ext cx="977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2142258" y="3505200"/>
            <a:ext cx="6731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54" name="Text 7">
            <a:extLst>
              <a:ext uri="{FF2B5EF4-FFF2-40B4-BE49-F238E27FC236}">
                <a16:creationId xmlns:a16="http://schemas.microsoft.com/office/drawing/2014/main" id="{7DABD8E2-0913-5592-2BEB-4CBD1E95933C}"/>
              </a:ext>
            </a:extLst>
          </p:cNvPr>
          <p:cNvSpPr/>
          <p:nvPr/>
        </p:nvSpPr>
        <p:spPr>
          <a:xfrm>
            <a:off x="1676400" y="1177403"/>
            <a:ext cx="6811928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Roles are defined based on the nature of work performed during the project.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Presentation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Navigation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3400" y="187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33400" y="1879600"/>
            <a:ext cx="50800" cy="2286000"/>
          </a:xfrm>
          <a:custGeom>
            <a:avLst/>
            <a:gdLst/>
            <a:ahLst/>
            <a:cxnLst/>
            <a:rect l="l" t="t" r="r" b="b"/>
            <a:pathLst>
              <a:path w="50800" h="2286000">
                <a:moveTo>
                  <a:pt x="50800" y="0"/>
                </a:moveTo>
                <a:lnTo>
                  <a:pt x="50800" y="0"/>
                </a:lnTo>
                <a:lnTo>
                  <a:pt x="50800" y="2286000"/>
                </a:ln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6" name="Shape 4"/>
          <p:cNvSpPr/>
          <p:nvPr/>
        </p:nvSpPr>
        <p:spPr>
          <a:xfrm>
            <a:off x="863600" y="218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7" name="Text 5"/>
          <p:cNvSpPr/>
          <p:nvPr/>
        </p:nvSpPr>
        <p:spPr>
          <a:xfrm>
            <a:off x="768350" y="218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79600" y="2184400"/>
            <a:ext cx="596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879600" y="2692400"/>
            <a:ext cx="591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Foundation of network device modeling with Object-Oriented Programming principles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879600" y="3505200"/>
            <a:ext cx="1231900" cy="355600"/>
          </a:xfrm>
          <a:custGeom>
            <a:avLst/>
            <a:gdLst/>
            <a:ahLst/>
            <a:cxnLst/>
            <a:rect l="l" t="t" r="r" b="b"/>
            <a:pathLst>
              <a:path w="1231900" h="355600">
                <a:moveTo>
                  <a:pt x="177800" y="0"/>
                </a:moveTo>
                <a:lnTo>
                  <a:pt x="1054100" y="0"/>
                </a:lnTo>
                <a:cubicBezTo>
                  <a:pt x="1152230" y="0"/>
                  <a:pt x="1231900" y="79670"/>
                  <a:pt x="1231900" y="177800"/>
                </a:cubicBezTo>
                <a:lnTo>
                  <a:pt x="1231900" y="177800"/>
                </a:lnTo>
                <a:cubicBezTo>
                  <a:pt x="1231900" y="275930"/>
                  <a:pt x="1152230" y="355600"/>
                  <a:pt x="10541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879600" y="3505200"/>
            <a:ext cx="13208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OOP Design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15481" y="3505200"/>
            <a:ext cx="1143000" cy="355600"/>
          </a:xfrm>
          <a:custGeom>
            <a:avLst/>
            <a:gdLst/>
            <a:ahLst/>
            <a:cxnLst/>
            <a:rect l="l" t="t" r="r" b="b"/>
            <a:pathLst>
              <a:path w="1143000" h="355600">
                <a:moveTo>
                  <a:pt x="177800" y="0"/>
                </a:moveTo>
                <a:lnTo>
                  <a:pt x="965200" y="0"/>
                </a:lnTo>
                <a:cubicBezTo>
                  <a:pt x="1063330" y="0"/>
                  <a:pt x="1143000" y="79670"/>
                  <a:pt x="1143000" y="177800"/>
                </a:cubicBezTo>
                <a:lnTo>
                  <a:pt x="1143000" y="177800"/>
                </a:lnTo>
                <a:cubicBezTo>
                  <a:pt x="1143000" y="275930"/>
                  <a:pt x="1063330" y="355600"/>
                  <a:pt x="9652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3215481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 Devices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464183" y="3505200"/>
            <a:ext cx="1447800" cy="355600"/>
          </a:xfrm>
          <a:custGeom>
            <a:avLst/>
            <a:gdLst/>
            <a:ahLst/>
            <a:cxnLst/>
            <a:rect l="l" t="t" r="r" b="b"/>
            <a:pathLst>
              <a:path w="1447800" h="355600">
                <a:moveTo>
                  <a:pt x="177800" y="0"/>
                </a:moveTo>
                <a:lnTo>
                  <a:pt x="1270000" y="0"/>
                </a:lnTo>
                <a:cubicBezTo>
                  <a:pt x="1368130" y="0"/>
                  <a:pt x="1447800" y="79670"/>
                  <a:pt x="1447800" y="177800"/>
                </a:cubicBezTo>
                <a:lnTo>
                  <a:pt x="1447800" y="177800"/>
                </a:lnTo>
                <a:cubicBezTo>
                  <a:pt x="1447800" y="275930"/>
                  <a:pt x="1368130" y="355600"/>
                  <a:pt x="12700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4464183" y="3505200"/>
            <a:ext cx="15367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 Departments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280400" y="187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8280400" y="1879600"/>
            <a:ext cx="50800" cy="2286000"/>
          </a:xfrm>
          <a:custGeom>
            <a:avLst/>
            <a:gdLst/>
            <a:ahLst/>
            <a:cxnLst/>
            <a:rect l="l" t="t" r="r" b="b"/>
            <a:pathLst>
              <a:path w="50800" h="2286000">
                <a:moveTo>
                  <a:pt x="50800" y="0"/>
                </a:moveTo>
                <a:lnTo>
                  <a:pt x="50800" y="0"/>
                </a:lnTo>
                <a:lnTo>
                  <a:pt x="50800" y="2286000"/>
                </a:ln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8" name="Shape 16"/>
          <p:cNvSpPr/>
          <p:nvPr/>
        </p:nvSpPr>
        <p:spPr>
          <a:xfrm>
            <a:off x="8610600" y="218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9" name="Text 17"/>
          <p:cNvSpPr/>
          <p:nvPr/>
        </p:nvSpPr>
        <p:spPr>
          <a:xfrm>
            <a:off x="8515350" y="218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626600" y="2184400"/>
            <a:ext cx="596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Data Structures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626600" y="2692400"/>
            <a:ext cx="591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Fundamental data organization and management techniques including maps, sets, vectors, and deques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626600" y="3505200"/>
            <a:ext cx="965200" cy="355600"/>
          </a:xfrm>
          <a:custGeom>
            <a:avLst/>
            <a:gdLst/>
            <a:ahLst/>
            <a:cxnLst/>
            <a:rect l="l" t="t" r="r" b="b"/>
            <a:pathLst>
              <a:path w="965200" h="355600">
                <a:moveTo>
                  <a:pt x="177800" y="0"/>
                </a:moveTo>
                <a:lnTo>
                  <a:pt x="787400" y="0"/>
                </a:lnTo>
                <a:cubicBezTo>
                  <a:pt x="885530" y="0"/>
                  <a:pt x="965200" y="79670"/>
                  <a:pt x="965200" y="177800"/>
                </a:cubicBezTo>
                <a:lnTo>
                  <a:pt x="965200" y="177800"/>
                </a:lnTo>
                <a:cubicBezTo>
                  <a:pt x="965200" y="275930"/>
                  <a:pt x="885530" y="355600"/>
                  <a:pt x="7874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626600" y="3505200"/>
            <a:ext cx="10541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std::map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0698956" y="3505200"/>
            <a:ext cx="850900" cy="355600"/>
          </a:xfrm>
          <a:custGeom>
            <a:avLst/>
            <a:gdLst/>
            <a:ahLst/>
            <a:cxnLst/>
            <a:rect l="l" t="t" r="r" b="b"/>
            <a:pathLst>
              <a:path w="850900" h="355600">
                <a:moveTo>
                  <a:pt x="177800" y="0"/>
                </a:moveTo>
                <a:lnTo>
                  <a:pt x="673100" y="0"/>
                </a:lnTo>
                <a:cubicBezTo>
                  <a:pt x="771230" y="0"/>
                  <a:pt x="850900" y="79670"/>
                  <a:pt x="850900" y="177800"/>
                </a:cubicBezTo>
                <a:lnTo>
                  <a:pt x="850900" y="177800"/>
                </a:lnTo>
                <a:cubicBezTo>
                  <a:pt x="850900" y="275930"/>
                  <a:pt x="771230" y="355600"/>
                  <a:pt x="6731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698956" y="3505200"/>
            <a:ext cx="9398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std::set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1653706" y="3505200"/>
            <a:ext cx="1117600" cy="355600"/>
          </a:xfrm>
          <a:custGeom>
            <a:avLst/>
            <a:gdLst/>
            <a:ahLst/>
            <a:cxnLst/>
            <a:rect l="l" t="t" r="r" b="b"/>
            <a:pathLst>
              <a:path w="1117600" h="355600">
                <a:moveTo>
                  <a:pt x="177800" y="0"/>
                </a:moveTo>
                <a:lnTo>
                  <a:pt x="939800" y="0"/>
                </a:lnTo>
                <a:cubicBezTo>
                  <a:pt x="1037930" y="0"/>
                  <a:pt x="1117600" y="79670"/>
                  <a:pt x="1117600" y="177800"/>
                </a:cubicBezTo>
                <a:lnTo>
                  <a:pt x="1117600" y="177800"/>
                </a:lnTo>
                <a:cubicBezTo>
                  <a:pt x="1117600" y="275930"/>
                  <a:pt x="1037930" y="355600"/>
                  <a:pt x="939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1653706" y="3505200"/>
            <a:ext cx="12065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std::vector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2874890" y="3505200"/>
            <a:ext cx="1117600" cy="355600"/>
          </a:xfrm>
          <a:custGeom>
            <a:avLst/>
            <a:gdLst/>
            <a:ahLst/>
            <a:cxnLst/>
            <a:rect l="l" t="t" r="r" b="b"/>
            <a:pathLst>
              <a:path w="1117600" h="355600">
                <a:moveTo>
                  <a:pt x="177800" y="0"/>
                </a:moveTo>
                <a:lnTo>
                  <a:pt x="939800" y="0"/>
                </a:lnTo>
                <a:cubicBezTo>
                  <a:pt x="1037930" y="0"/>
                  <a:pt x="1117600" y="79670"/>
                  <a:pt x="1117600" y="177800"/>
                </a:cubicBezTo>
                <a:lnTo>
                  <a:pt x="1117600" y="177800"/>
                </a:lnTo>
                <a:cubicBezTo>
                  <a:pt x="1117600" y="275930"/>
                  <a:pt x="1037930" y="355600"/>
                  <a:pt x="939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2874890" y="3505200"/>
            <a:ext cx="12065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std::deque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3400" y="441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533400" y="4419600"/>
            <a:ext cx="50800" cy="2286000"/>
          </a:xfrm>
          <a:custGeom>
            <a:avLst/>
            <a:gdLst/>
            <a:ahLst/>
            <a:cxnLst/>
            <a:rect l="l" t="t" r="r" b="b"/>
            <a:pathLst>
              <a:path w="50800" h="2286000">
                <a:moveTo>
                  <a:pt x="50800" y="0"/>
                </a:moveTo>
                <a:lnTo>
                  <a:pt x="50800" y="0"/>
                </a:lnTo>
                <a:lnTo>
                  <a:pt x="50800" y="2286000"/>
                </a:ln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32" name="Shape 30"/>
          <p:cNvSpPr/>
          <p:nvPr/>
        </p:nvSpPr>
        <p:spPr>
          <a:xfrm>
            <a:off x="863600" y="472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33" name="Text 31"/>
          <p:cNvSpPr/>
          <p:nvPr/>
        </p:nvSpPr>
        <p:spPr>
          <a:xfrm>
            <a:off x="768350" y="472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879600" y="4724400"/>
            <a:ext cx="596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Advanced Implementations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879600" y="5232400"/>
            <a:ext cx="591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Specialized structures for network optimization including ARP cache, routing tables, and BFS path finding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879600" y="6045200"/>
            <a:ext cx="1143000" cy="355600"/>
          </a:xfrm>
          <a:custGeom>
            <a:avLst/>
            <a:gdLst/>
            <a:ahLst/>
            <a:cxnLst/>
            <a:rect l="l" t="t" r="r" b="b"/>
            <a:pathLst>
              <a:path w="1143000" h="355600">
                <a:moveTo>
                  <a:pt x="177800" y="0"/>
                </a:moveTo>
                <a:lnTo>
                  <a:pt x="965200" y="0"/>
                </a:lnTo>
                <a:cubicBezTo>
                  <a:pt x="1063330" y="0"/>
                  <a:pt x="1143000" y="79670"/>
                  <a:pt x="1143000" y="177800"/>
                </a:cubicBezTo>
                <a:lnTo>
                  <a:pt x="1143000" y="177800"/>
                </a:lnTo>
                <a:cubicBezTo>
                  <a:pt x="1143000" y="275930"/>
                  <a:pt x="1063330" y="355600"/>
                  <a:pt x="9652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1879600" y="6045200"/>
            <a:ext cx="1231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ARP Cache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124068" y="6045200"/>
            <a:ext cx="889000" cy="355600"/>
          </a:xfrm>
          <a:custGeom>
            <a:avLst/>
            <a:gdLst/>
            <a:ahLst/>
            <a:cxnLst/>
            <a:rect l="l" t="t" r="r" b="b"/>
            <a:pathLst>
              <a:path w="889000" h="355600">
                <a:moveTo>
                  <a:pt x="177800" y="0"/>
                </a:moveTo>
                <a:lnTo>
                  <a:pt x="711200" y="0"/>
                </a:lnTo>
                <a:cubicBezTo>
                  <a:pt x="809330" y="0"/>
                  <a:pt x="889000" y="79670"/>
                  <a:pt x="889000" y="177800"/>
                </a:cubicBezTo>
                <a:lnTo>
                  <a:pt x="889000" y="177800"/>
                </a:lnTo>
                <a:cubicBezTo>
                  <a:pt x="889000" y="275930"/>
                  <a:pt x="809330" y="355600"/>
                  <a:pt x="7112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3124068" y="6045200"/>
            <a:ext cx="9779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115858" y="6045200"/>
            <a:ext cx="584200" cy="355600"/>
          </a:xfrm>
          <a:custGeom>
            <a:avLst/>
            <a:gdLst/>
            <a:ahLst/>
            <a:cxnLst/>
            <a:rect l="l" t="t" r="r" b="b"/>
            <a:pathLst>
              <a:path w="584200" h="355600">
                <a:moveTo>
                  <a:pt x="177800" y="0"/>
                </a:moveTo>
                <a:lnTo>
                  <a:pt x="406400" y="0"/>
                </a:lnTo>
                <a:cubicBezTo>
                  <a:pt x="504530" y="0"/>
                  <a:pt x="584200" y="79670"/>
                  <a:pt x="584200" y="177800"/>
                </a:cubicBezTo>
                <a:lnTo>
                  <a:pt x="584200" y="177800"/>
                </a:lnTo>
                <a:cubicBezTo>
                  <a:pt x="584200" y="275930"/>
                  <a:pt x="504530" y="355600"/>
                  <a:pt x="4064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4115858" y="6045200"/>
            <a:ext cx="6731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BFS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80400" y="4419600"/>
            <a:ext cx="7467600" cy="2286000"/>
          </a:xfrm>
          <a:custGeom>
            <a:avLst/>
            <a:gdLst/>
            <a:ahLst/>
            <a:cxnLst/>
            <a:rect l="l" t="t" r="r" b="b"/>
            <a:pathLst>
              <a:path w="7467600" h="2286000">
                <a:moveTo>
                  <a:pt x="50800" y="0"/>
                </a:moveTo>
                <a:lnTo>
                  <a:pt x="7366010" y="0"/>
                </a:lnTo>
                <a:cubicBezTo>
                  <a:pt x="7422117" y="0"/>
                  <a:pt x="7467600" y="45483"/>
                  <a:pt x="7467600" y="101590"/>
                </a:cubicBezTo>
                <a:lnTo>
                  <a:pt x="7467600" y="2184410"/>
                </a:lnTo>
                <a:cubicBezTo>
                  <a:pt x="7467600" y="2240517"/>
                  <a:pt x="7422117" y="2286000"/>
                  <a:pt x="7366010" y="2286000"/>
                </a:cubicBez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38100" dist="127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3" name="Shape 41"/>
          <p:cNvSpPr/>
          <p:nvPr/>
        </p:nvSpPr>
        <p:spPr>
          <a:xfrm>
            <a:off x="8280400" y="4419600"/>
            <a:ext cx="50800" cy="2286000"/>
          </a:xfrm>
          <a:custGeom>
            <a:avLst/>
            <a:gdLst/>
            <a:ahLst/>
            <a:cxnLst/>
            <a:rect l="l" t="t" r="r" b="b"/>
            <a:pathLst>
              <a:path w="50800" h="2286000">
                <a:moveTo>
                  <a:pt x="50800" y="0"/>
                </a:moveTo>
                <a:lnTo>
                  <a:pt x="50800" y="0"/>
                </a:lnTo>
                <a:lnTo>
                  <a:pt x="50800" y="2286000"/>
                </a:lnTo>
                <a:lnTo>
                  <a:pt x="50800" y="2286000"/>
                </a:lnTo>
                <a:cubicBezTo>
                  <a:pt x="22763" y="2286000"/>
                  <a:pt x="0" y="2263237"/>
                  <a:pt x="0" y="223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4" name="Shape 42"/>
          <p:cNvSpPr/>
          <p:nvPr/>
        </p:nvSpPr>
        <p:spPr>
          <a:xfrm>
            <a:off x="8610600" y="4724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5" name="Text 43"/>
          <p:cNvSpPr/>
          <p:nvPr/>
        </p:nvSpPr>
        <p:spPr>
          <a:xfrm>
            <a:off x="8515350" y="4724400"/>
            <a:ext cx="10033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626600" y="4724400"/>
            <a:ext cx="596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Analysis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626600" y="5232400"/>
            <a:ext cx="591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Computational complexity and optimization insights with real-world performance metrics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626600" y="6045200"/>
            <a:ext cx="1612900" cy="355600"/>
          </a:xfrm>
          <a:custGeom>
            <a:avLst/>
            <a:gdLst/>
            <a:ahLst/>
            <a:cxnLst/>
            <a:rect l="l" t="t" r="r" b="b"/>
            <a:pathLst>
              <a:path w="1612900" h="355600">
                <a:moveTo>
                  <a:pt x="177800" y="0"/>
                </a:moveTo>
                <a:lnTo>
                  <a:pt x="1435100" y="0"/>
                </a:lnTo>
                <a:cubicBezTo>
                  <a:pt x="1533230" y="0"/>
                  <a:pt x="1612900" y="79670"/>
                  <a:pt x="1612900" y="177800"/>
                </a:cubicBezTo>
                <a:lnTo>
                  <a:pt x="1612900" y="177800"/>
                </a:lnTo>
                <a:cubicBezTo>
                  <a:pt x="1612900" y="275930"/>
                  <a:pt x="1533230" y="355600"/>
                  <a:pt x="14351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9626600" y="6045200"/>
            <a:ext cx="17018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Complexity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339381" y="6045200"/>
            <a:ext cx="1282700" cy="355600"/>
          </a:xfrm>
          <a:custGeom>
            <a:avLst/>
            <a:gdLst/>
            <a:ahLst/>
            <a:cxnLst/>
            <a:rect l="l" t="t" r="r" b="b"/>
            <a:pathLst>
              <a:path w="1282700" h="355600">
                <a:moveTo>
                  <a:pt x="177800" y="0"/>
                </a:moveTo>
                <a:lnTo>
                  <a:pt x="1104900" y="0"/>
                </a:lnTo>
                <a:cubicBezTo>
                  <a:pt x="1203030" y="0"/>
                  <a:pt x="1282700" y="79670"/>
                  <a:pt x="1282700" y="177800"/>
                </a:cubicBezTo>
                <a:lnTo>
                  <a:pt x="1282700" y="177800"/>
                </a:lnTo>
                <a:cubicBezTo>
                  <a:pt x="1282700" y="275930"/>
                  <a:pt x="1203030" y="355600"/>
                  <a:pt x="11049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11339381" y="6045200"/>
            <a:ext cx="13716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2726459" y="6045200"/>
            <a:ext cx="1079500" cy="355600"/>
          </a:xfrm>
          <a:custGeom>
            <a:avLst/>
            <a:gdLst/>
            <a:ahLst/>
            <a:cxnLst/>
            <a:rect l="l" t="t" r="r" b="b"/>
            <a:pathLst>
              <a:path w="1079500" h="355600">
                <a:moveTo>
                  <a:pt x="177800" y="0"/>
                </a:moveTo>
                <a:lnTo>
                  <a:pt x="901700" y="0"/>
                </a:lnTo>
                <a:cubicBezTo>
                  <a:pt x="999830" y="0"/>
                  <a:pt x="1079500" y="79670"/>
                  <a:pt x="1079500" y="177800"/>
                </a:cubicBezTo>
                <a:lnTo>
                  <a:pt x="1079500" y="177800"/>
                </a:lnTo>
                <a:cubicBezTo>
                  <a:pt x="1079500" y="275930"/>
                  <a:pt x="999830" y="355600"/>
                  <a:pt x="9017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12726459" y="6045200"/>
            <a:ext cx="1168400" cy="355600"/>
          </a:xfrm>
          <a:prstGeom prst="rect">
            <a:avLst/>
          </a:prstGeom>
          <a:noFill/>
          <a:ln/>
        </p:spPr>
        <p:txBody>
          <a:bodyPr wrap="square" lIns="152400" tIns="50800" rIns="152400" bIns="508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conceptdraw.com/f9bf8f130f18fa4f76abf1c9778004c549bdcffc.png"/>
          <p:cNvPicPr>
            <a:picLocks noChangeAspect="1"/>
          </p:cNvPicPr>
          <p:nvPr/>
        </p:nvPicPr>
        <p:blipFill>
          <a:blip r:embed="rId3"/>
          <a:srcRect t="13047" b="13047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12C42">
                  <a:alpha val="95000"/>
                </a:srgbClr>
              </a:gs>
              <a:gs pos="50000">
                <a:srgbClr val="212C42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2679700"/>
            <a:ext cx="1638300" cy="457200"/>
          </a:xfrm>
          <a:custGeom>
            <a:avLst/>
            <a:gdLst/>
            <a:ahLst/>
            <a:cxnLst/>
            <a:rect l="l" t="t" r="r" b="b"/>
            <a:pathLst>
              <a:path w="1638300" h="457200">
                <a:moveTo>
                  <a:pt x="50799" y="0"/>
                </a:moveTo>
                <a:lnTo>
                  <a:pt x="1587501" y="0"/>
                </a:lnTo>
                <a:cubicBezTo>
                  <a:pt x="1615556" y="0"/>
                  <a:pt x="1638300" y="22744"/>
                  <a:pt x="1638300" y="50799"/>
                </a:cubicBezTo>
                <a:lnTo>
                  <a:pt x="1638300" y="406401"/>
                </a:lnTo>
                <a:cubicBezTo>
                  <a:pt x="1638300" y="434456"/>
                  <a:pt x="1615556" y="457200"/>
                  <a:pt x="15875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508000" y="2679700"/>
            <a:ext cx="17272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One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644900"/>
            <a:ext cx="156210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System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473700"/>
            <a:ext cx="8686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foundation of network device modeling through Object-Oriented Programming principles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System Overview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10096500" cy="5994400"/>
          </a:xfrm>
          <a:custGeom>
            <a:avLst/>
            <a:gdLst/>
            <a:ahLst/>
            <a:cxnLst/>
            <a:rect l="l" t="t" r="r" b="b"/>
            <a:pathLst>
              <a:path w="10096500" h="5994400">
                <a:moveTo>
                  <a:pt x="101605" y="0"/>
                </a:moveTo>
                <a:lnTo>
                  <a:pt x="9994895" y="0"/>
                </a:lnTo>
                <a:cubicBezTo>
                  <a:pt x="10051010" y="0"/>
                  <a:pt x="10096500" y="45490"/>
                  <a:pt x="10096500" y="101605"/>
                </a:cubicBezTo>
                <a:lnTo>
                  <a:pt x="10096500" y="5892795"/>
                </a:lnTo>
                <a:cubicBezTo>
                  <a:pt x="10096500" y="5948910"/>
                  <a:pt x="10051010" y="5994400"/>
                  <a:pt x="9994895" y="5994400"/>
                </a:cubicBezTo>
                <a:lnTo>
                  <a:pt x="101605" y="5994400"/>
                </a:lnTo>
                <a:cubicBezTo>
                  <a:pt x="45490" y="5994400"/>
                  <a:pt x="0" y="5948910"/>
                  <a:pt x="0" y="58927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762000" y="1981200"/>
            <a:ext cx="9715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 TAP System Architecture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62000" y="2489200"/>
            <a:ext cx="9690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 TAP models a complete corporate network infrastructure with realistic topology spanning </a:t>
            </a: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 departments</a:t>
            </a: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 active network devices</a:t>
            </a: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</a:t>
            </a: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 physical connections</a:t>
            </a: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62000" y="3352800"/>
            <a:ext cx="3098800" cy="1016000"/>
          </a:xfrm>
          <a:custGeom>
            <a:avLst/>
            <a:gdLst/>
            <a:ahLst/>
            <a:cxnLst/>
            <a:rect l="l" t="t" r="r" b="b"/>
            <a:pathLst>
              <a:path w="3098800" h="1016000">
                <a:moveTo>
                  <a:pt x="101600" y="0"/>
                </a:moveTo>
                <a:lnTo>
                  <a:pt x="2997200" y="0"/>
                </a:lnTo>
                <a:cubicBezTo>
                  <a:pt x="3053275" y="0"/>
                  <a:pt x="3098800" y="45525"/>
                  <a:pt x="3098800" y="101600"/>
                </a:cubicBezTo>
                <a:lnTo>
                  <a:pt x="3098800" y="914400"/>
                </a:lnTo>
                <a:cubicBezTo>
                  <a:pt x="3098800" y="970475"/>
                  <a:pt x="3053275" y="1016000"/>
                  <a:pt x="29972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819150" y="3505200"/>
            <a:ext cx="298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9950" y="3962400"/>
            <a:ext cx="288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7512" y="3352800"/>
            <a:ext cx="3098800" cy="1016000"/>
          </a:xfrm>
          <a:custGeom>
            <a:avLst/>
            <a:gdLst/>
            <a:ahLst/>
            <a:cxnLst/>
            <a:rect l="l" t="t" r="r" b="b"/>
            <a:pathLst>
              <a:path w="3098800" h="1016000">
                <a:moveTo>
                  <a:pt x="101600" y="0"/>
                </a:moveTo>
                <a:lnTo>
                  <a:pt x="2997200" y="0"/>
                </a:lnTo>
                <a:cubicBezTo>
                  <a:pt x="3053275" y="0"/>
                  <a:pt x="3098800" y="45525"/>
                  <a:pt x="3098800" y="101600"/>
                </a:cubicBezTo>
                <a:lnTo>
                  <a:pt x="3098800" y="914400"/>
                </a:lnTo>
                <a:cubicBezTo>
                  <a:pt x="3098800" y="970475"/>
                  <a:pt x="3053275" y="1016000"/>
                  <a:pt x="29972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4064662" y="3505200"/>
            <a:ext cx="298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115462" y="3962400"/>
            <a:ext cx="288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53023" y="3352800"/>
            <a:ext cx="3098800" cy="1016000"/>
          </a:xfrm>
          <a:custGeom>
            <a:avLst/>
            <a:gdLst/>
            <a:ahLst/>
            <a:cxnLst/>
            <a:rect l="l" t="t" r="r" b="b"/>
            <a:pathLst>
              <a:path w="3098800" h="1016000">
                <a:moveTo>
                  <a:pt x="101600" y="0"/>
                </a:moveTo>
                <a:lnTo>
                  <a:pt x="2997200" y="0"/>
                </a:lnTo>
                <a:cubicBezTo>
                  <a:pt x="3053275" y="0"/>
                  <a:pt x="3098800" y="45525"/>
                  <a:pt x="3098800" y="101600"/>
                </a:cubicBezTo>
                <a:lnTo>
                  <a:pt x="3098800" y="914400"/>
                </a:lnTo>
                <a:cubicBezTo>
                  <a:pt x="3098800" y="970475"/>
                  <a:pt x="3053275" y="1016000"/>
                  <a:pt x="29972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310173" y="3505200"/>
            <a:ext cx="298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60973" y="3962400"/>
            <a:ext cx="288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Departments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62000" y="4572000"/>
            <a:ext cx="9588500" cy="2895600"/>
          </a:xfrm>
          <a:custGeom>
            <a:avLst/>
            <a:gdLst/>
            <a:ahLst/>
            <a:cxnLst/>
            <a:rect l="l" t="t" r="r" b="b"/>
            <a:pathLst>
              <a:path w="9588500" h="2895600">
                <a:moveTo>
                  <a:pt x="101607" y="0"/>
                </a:moveTo>
                <a:lnTo>
                  <a:pt x="9486893" y="0"/>
                </a:lnTo>
                <a:cubicBezTo>
                  <a:pt x="9543009" y="0"/>
                  <a:pt x="9588500" y="45491"/>
                  <a:pt x="9588500" y="101607"/>
                </a:cubicBezTo>
                <a:lnTo>
                  <a:pt x="9588500" y="2793993"/>
                </a:lnTo>
                <a:cubicBezTo>
                  <a:pt x="9588500" y="2850109"/>
                  <a:pt x="9543009" y="2895600"/>
                  <a:pt x="9486893" y="2895600"/>
                </a:cubicBezTo>
                <a:lnTo>
                  <a:pt x="101607" y="2895600"/>
                </a:lnTo>
                <a:cubicBezTo>
                  <a:pt x="45491" y="2895600"/>
                  <a:pt x="0" y="2850109"/>
                  <a:pt x="0" y="27939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7" name="Text 15"/>
          <p:cNvSpPr/>
          <p:nvPr/>
        </p:nvSpPr>
        <p:spPr>
          <a:xfrm>
            <a:off x="965200" y="4775200"/>
            <a:ext cx="9296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OOP Design Principles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65200" y="5334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19" name="Text 17"/>
          <p:cNvSpPr/>
          <p:nvPr/>
        </p:nvSpPr>
        <p:spPr>
          <a:xfrm>
            <a:off x="927100" y="53340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422400" y="5283200"/>
            <a:ext cx="529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Encapsulation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22400" y="5588000"/>
            <a:ext cx="528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Integrates data members and features into network device modules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65200" y="6045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23" name="Text 21"/>
          <p:cNvSpPr/>
          <p:nvPr/>
        </p:nvSpPr>
        <p:spPr>
          <a:xfrm>
            <a:off x="927100" y="60452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422400" y="5994400"/>
            <a:ext cx="548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Abstraction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22400" y="6299200"/>
            <a:ext cx="547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Hides low-level complexity while presenting logical protocol behavior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65200" y="6756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27" name="Text 25"/>
          <p:cNvSpPr/>
          <p:nvPr/>
        </p:nvSpPr>
        <p:spPr>
          <a:xfrm>
            <a:off x="927100" y="67564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422400" y="6705600"/>
            <a:ext cx="533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Modularity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22400" y="70104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networking feature implemented as separate reusable module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803467" y="1727200"/>
            <a:ext cx="4940300" cy="2641600"/>
          </a:xfrm>
          <a:custGeom>
            <a:avLst/>
            <a:gdLst/>
            <a:ahLst/>
            <a:cxnLst/>
            <a:rect l="l" t="t" r="r" b="b"/>
            <a:pathLst>
              <a:path w="4940300" h="2641600">
                <a:moveTo>
                  <a:pt x="101596" y="0"/>
                </a:moveTo>
                <a:lnTo>
                  <a:pt x="4838704" y="0"/>
                </a:lnTo>
                <a:cubicBezTo>
                  <a:pt x="4894814" y="0"/>
                  <a:pt x="4940300" y="45486"/>
                  <a:pt x="4940300" y="101596"/>
                </a:cubicBezTo>
                <a:lnTo>
                  <a:pt x="4940300" y="2540004"/>
                </a:lnTo>
                <a:cubicBezTo>
                  <a:pt x="4940300" y="2596114"/>
                  <a:pt x="4894814" y="2641600"/>
                  <a:pt x="48387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Text 29"/>
          <p:cNvSpPr/>
          <p:nvPr/>
        </p:nvSpPr>
        <p:spPr>
          <a:xfrm>
            <a:off x="11006667" y="1930400"/>
            <a:ext cx="464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Device Components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006667" y="2438400"/>
            <a:ext cx="462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network device is modeled as an object containing: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032067" y="28829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1286" y="33337"/>
                </a:moveTo>
                <a:lnTo>
                  <a:pt x="11286" y="85254"/>
                </a:lnTo>
                <a:cubicBezTo>
                  <a:pt x="11286" y="91157"/>
                  <a:pt x="13613" y="96818"/>
                  <a:pt x="17780" y="100985"/>
                </a:cubicBezTo>
                <a:lnTo>
                  <a:pt x="84455" y="167660"/>
                </a:lnTo>
                <a:cubicBezTo>
                  <a:pt x="93137" y="176341"/>
                  <a:pt x="107201" y="176341"/>
                  <a:pt x="115883" y="167660"/>
                </a:cubicBezTo>
                <a:lnTo>
                  <a:pt x="167799" y="115744"/>
                </a:lnTo>
                <a:cubicBezTo>
                  <a:pt x="176480" y="107062"/>
                  <a:pt x="176480" y="92998"/>
                  <a:pt x="167799" y="84316"/>
                </a:cubicBezTo>
                <a:lnTo>
                  <a:pt x="101124" y="17641"/>
                </a:lnTo>
                <a:cubicBezTo>
                  <a:pt x="96957" y="13439"/>
                  <a:pt x="91331" y="11112"/>
                  <a:pt x="85427" y="11112"/>
                </a:cubicBezTo>
                <a:lnTo>
                  <a:pt x="33511" y="11112"/>
                </a:lnTo>
                <a:cubicBezTo>
                  <a:pt x="21253" y="11112"/>
                  <a:pt x="11286" y="21079"/>
                  <a:pt x="11286" y="33337"/>
                </a:cubicBezTo>
                <a:close/>
                <a:moveTo>
                  <a:pt x="50180" y="38894"/>
                </a:moveTo>
                <a:cubicBezTo>
                  <a:pt x="56313" y="38894"/>
                  <a:pt x="61292" y="43873"/>
                  <a:pt x="61292" y="50006"/>
                </a:cubicBezTo>
                <a:cubicBezTo>
                  <a:pt x="61292" y="56139"/>
                  <a:pt x="56313" y="61119"/>
                  <a:pt x="50180" y="61119"/>
                </a:cubicBezTo>
                <a:cubicBezTo>
                  <a:pt x="44047" y="61119"/>
                  <a:pt x="39067" y="56139"/>
                  <a:pt x="39067" y="50006"/>
                </a:cubicBezTo>
                <a:cubicBezTo>
                  <a:pt x="39067" y="43873"/>
                  <a:pt x="44047" y="38894"/>
                  <a:pt x="50180" y="38894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4" name="Text 32"/>
          <p:cNvSpPr/>
          <p:nvPr/>
        </p:nvSpPr>
        <p:spPr>
          <a:xfrm>
            <a:off x="11330517" y="2844800"/>
            <a:ext cx="287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Device ID &amp; Type</a:t>
            </a:r>
            <a:r>
              <a:rPr lang="en-US" sz="1400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Unique identifier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054292" y="32385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0" y="65494"/>
                </a:moveTo>
                <a:cubicBezTo>
                  <a:pt x="0" y="29309"/>
                  <a:pt x="29865" y="0"/>
                  <a:pt x="66675" y="0"/>
                </a:cubicBezTo>
                <a:cubicBezTo>
                  <a:pt x="103485" y="0"/>
                  <a:pt x="133350" y="29309"/>
                  <a:pt x="133350" y="65494"/>
                </a:cubicBezTo>
                <a:cubicBezTo>
                  <a:pt x="133350" y="106923"/>
                  <a:pt x="91609" y="156582"/>
                  <a:pt x="74176" y="175508"/>
                </a:cubicBezTo>
                <a:cubicBezTo>
                  <a:pt x="70078" y="179953"/>
                  <a:pt x="63237" y="179953"/>
                  <a:pt x="59139" y="175508"/>
                </a:cubicBezTo>
                <a:cubicBezTo>
                  <a:pt x="41707" y="156582"/>
                  <a:pt x="-35" y="106923"/>
                  <a:pt x="-35" y="65494"/>
                </a:cubicBezTo>
                <a:close/>
                <a:moveTo>
                  <a:pt x="66675" y="88900"/>
                </a:moveTo>
                <a:cubicBezTo>
                  <a:pt x="78941" y="88900"/>
                  <a:pt x="88900" y="78941"/>
                  <a:pt x="88900" y="66675"/>
                </a:cubicBezTo>
                <a:cubicBezTo>
                  <a:pt x="88900" y="54409"/>
                  <a:pt x="78941" y="44450"/>
                  <a:pt x="66675" y="44450"/>
                </a:cubicBezTo>
                <a:cubicBezTo>
                  <a:pt x="54409" y="44450"/>
                  <a:pt x="44450" y="54409"/>
                  <a:pt x="44450" y="66675"/>
                </a:cubicBezTo>
                <a:cubicBezTo>
                  <a:pt x="44450" y="78941"/>
                  <a:pt x="54409" y="88900"/>
                  <a:pt x="66675" y="8890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6" name="Text 34"/>
          <p:cNvSpPr/>
          <p:nvPr/>
        </p:nvSpPr>
        <p:spPr>
          <a:xfrm>
            <a:off x="11330517" y="3200400"/>
            <a:ext cx="270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 &amp; Subnet</a:t>
            </a:r>
            <a:r>
              <a:rPr lang="en-US" sz="1400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Network addressing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1032067" y="3594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00013" y="0"/>
                </a:moveTo>
                <a:cubicBezTo>
                  <a:pt x="100013" y="-6147"/>
                  <a:pt x="95047" y="-11112"/>
                  <a:pt x="88900" y="-11112"/>
                </a:cubicBezTo>
                <a:cubicBezTo>
                  <a:pt x="82753" y="-11112"/>
                  <a:pt x="77788" y="-6147"/>
                  <a:pt x="77788" y="0"/>
                </a:cubicBezTo>
                <a:lnTo>
                  <a:pt x="77788" y="88900"/>
                </a:lnTo>
                <a:cubicBezTo>
                  <a:pt x="77788" y="95047"/>
                  <a:pt x="82753" y="100013"/>
                  <a:pt x="88900" y="100013"/>
                </a:cubicBezTo>
                <a:cubicBezTo>
                  <a:pt x="95047" y="100013"/>
                  <a:pt x="100013" y="95047"/>
                  <a:pt x="100013" y="88900"/>
                </a:cubicBezTo>
                <a:lnTo>
                  <a:pt x="100013" y="0"/>
                </a:lnTo>
                <a:close/>
                <a:moveTo>
                  <a:pt x="50805" y="34171"/>
                </a:moveTo>
                <a:cubicBezTo>
                  <a:pt x="55840" y="30664"/>
                  <a:pt x="57056" y="23718"/>
                  <a:pt x="53548" y="18683"/>
                </a:cubicBezTo>
                <a:cubicBezTo>
                  <a:pt x="50041" y="13648"/>
                  <a:pt x="43096" y="12432"/>
                  <a:pt x="38060" y="15939"/>
                </a:cubicBezTo>
                <a:cubicBezTo>
                  <a:pt x="15071" y="31983"/>
                  <a:pt x="0" y="58688"/>
                  <a:pt x="0" y="88900"/>
                </a:cubicBezTo>
                <a:cubicBezTo>
                  <a:pt x="0" y="138003"/>
                  <a:pt x="39797" y="177800"/>
                  <a:pt x="88900" y="177800"/>
                </a:cubicBezTo>
                <a:cubicBezTo>
                  <a:pt x="138003" y="177800"/>
                  <a:pt x="177800" y="138003"/>
                  <a:pt x="177800" y="88900"/>
                </a:cubicBezTo>
                <a:cubicBezTo>
                  <a:pt x="177800" y="58688"/>
                  <a:pt x="162729" y="31983"/>
                  <a:pt x="139705" y="15939"/>
                </a:cubicBezTo>
                <a:cubicBezTo>
                  <a:pt x="134670" y="12432"/>
                  <a:pt x="127759" y="13648"/>
                  <a:pt x="124217" y="18683"/>
                </a:cubicBezTo>
                <a:cubicBezTo>
                  <a:pt x="120675" y="23718"/>
                  <a:pt x="121925" y="30629"/>
                  <a:pt x="126960" y="34171"/>
                </a:cubicBezTo>
                <a:cubicBezTo>
                  <a:pt x="144254" y="46256"/>
                  <a:pt x="155540" y="66258"/>
                  <a:pt x="155540" y="88900"/>
                </a:cubicBezTo>
                <a:cubicBezTo>
                  <a:pt x="155540" y="125710"/>
                  <a:pt x="125675" y="155575"/>
                  <a:pt x="88865" y="155575"/>
                </a:cubicBezTo>
                <a:cubicBezTo>
                  <a:pt x="52055" y="155575"/>
                  <a:pt x="22225" y="125710"/>
                  <a:pt x="22225" y="88900"/>
                </a:cubicBezTo>
                <a:cubicBezTo>
                  <a:pt x="22225" y="66258"/>
                  <a:pt x="33511" y="46221"/>
                  <a:pt x="50805" y="3417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8" name="Text 36"/>
          <p:cNvSpPr/>
          <p:nvPr/>
        </p:nvSpPr>
        <p:spPr>
          <a:xfrm>
            <a:off x="11330517" y="3556000"/>
            <a:ext cx="281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 Status</a:t>
            </a:r>
            <a:r>
              <a:rPr lang="en-US" sz="1400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Active/Inactive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009842" y="39497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44428" y="73099"/>
                </a:moveTo>
                <a:cubicBezTo>
                  <a:pt x="148664" y="71953"/>
                  <a:pt x="153109" y="73968"/>
                  <a:pt x="155019" y="77892"/>
                </a:cubicBezTo>
                <a:lnTo>
                  <a:pt x="161479" y="90949"/>
                </a:lnTo>
                <a:cubicBezTo>
                  <a:pt x="165055" y="91435"/>
                  <a:pt x="168563" y="92407"/>
                  <a:pt x="171862" y="93762"/>
                </a:cubicBezTo>
                <a:lnTo>
                  <a:pt x="184016" y="85670"/>
                </a:lnTo>
                <a:cubicBezTo>
                  <a:pt x="187662" y="83240"/>
                  <a:pt x="192489" y="83726"/>
                  <a:pt x="195580" y="86816"/>
                </a:cubicBezTo>
                <a:lnTo>
                  <a:pt x="202248" y="93484"/>
                </a:lnTo>
                <a:cubicBezTo>
                  <a:pt x="205338" y="96575"/>
                  <a:pt x="205824" y="101436"/>
                  <a:pt x="203393" y="105048"/>
                </a:cubicBezTo>
                <a:lnTo>
                  <a:pt x="195302" y="117167"/>
                </a:lnTo>
                <a:cubicBezTo>
                  <a:pt x="195962" y="118800"/>
                  <a:pt x="196552" y="120501"/>
                  <a:pt x="197039" y="122272"/>
                </a:cubicBezTo>
                <a:cubicBezTo>
                  <a:pt x="197525" y="124043"/>
                  <a:pt x="197837" y="125780"/>
                  <a:pt x="198080" y="127551"/>
                </a:cubicBezTo>
                <a:lnTo>
                  <a:pt x="211172" y="134010"/>
                </a:lnTo>
                <a:cubicBezTo>
                  <a:pt x="215096" y="135954"/>
                  <a:pt x="217110" y="140399"/>
                  <a:pt x="215964" y="144601"/>
                </a:cubicBezTo>
                <a:lnTo>
                  <a:pt x="213534" y="153700"/>
                </a:lnTo>
                <a:cubicBezTo>
                  <a:pt x="212388" y="157902"/>
                  <a:pt x="208464" y="160749"/>
                  <a:pt x="204088" y="160471"/>
                </a:cubicBezTo>
                <a:lnTo>
                  <a:pt x="189503" y="159534"/>
                </a:lnTo>
                <a:cubicBezTo>
                  <a:pt x="187315" y="162347"/>
                  <a:pt x="184780" y="164951"/>
                  <a:pt x="181898" y="167174"/>
                </a:cubicBezTo>
                <a:lnTo>
                  <a:pt x="182835" y="181724"/>
                </a:lnTo>
                <a:cubicBezTo>
                  <a:pt x="183113" y="186100"/>
                  <a:pt x="180266" y="190058"/>
                  <a:pt x="176064" y="191170"/>
                </a:cubicBezTo>
                <a:lnTo>
                  <a:pt x="166965" y="193601"/>
                </a:lnTo>
                <a:cubicBezTo>
                  <a:pt x="162729" y="194747"/>
                  <a:pt x="158318" y="192732"/>
                  <a:pt x="156374" y="188808"/>
                </a:cubicBezTo>
                <a:lnTo>
                  <a:pt x="149915" y="175751"/>
                </a:lnTo>
                <a:cubicBezTo>
                  <a:pt x="146338" y="175265"/>
                  <a:pt x="142830" y="174293"/>
                  <a:pt x="139531" y="172938"/>
                </a:cubicBezTo>
                <a:lnTo>
                  <a:pt x="127377" y="181030"/>
                </a:lnTo>
                <a:cubicBezTo>
                  <a:pt x="123731" y="183460"/>
                  <a:pt x="118904" y="182974"/>
                  <a:pt x="115813" y="179884"/>
                </a:cubicBezTo>
                <a:lnTo>
                  <a:pt x="109146" y="173216"/>
                </a:lnTo>
                <a:cubicBezTo>
                  <a:pt x="106055" y="170125"/>
                  <a:pt x="105569" y="165298"/>
                  <a:pt x="108000" y="161652"/>
                </a:cubicBezTo>
                <a:lnTo>
                  <a:pt x="116091" y="149498"/>
                </a:lnTo>
                <a:cubicBezTo>
                  <a:pt x="115431" y="147866"/>
                  <a:pt x="114841" y="146164"/>
                  <a:pt x="114355" y="144393"/>
                </a:cubicBezTo>
                <a:cubicBezTo>
                  <a:pt x="113868" y="142622"/>
                  <a:pt x="113556" y="140851"/>
                  <a:pt x="113313" y="139115"/>
                </a:cubicBezTo>
                <a:lnTo>
                  <a:pt x="100221" y="132655"/>
                </a:lnTo>
                <a:cubicBezTo>
                  <a:pt x="96297" y="130711"/>
                  <a:pt x="94317" y="126266"/>
                  <a:pt x="95429" y="122064"/>
                </a:cubicBezTo>
                <a:lnTo>
                  <a:pt x="97859" y="112966"/>
                </a:lnTo>
                <a:cubicBezTo>
                  <a:pt x="99005" y="108764"/>
                  <a:pt x="102930" y="105916"/>
                  <a:pt x="107305" y="106194"/>
                </a:cubicBezTo>
                <a:lnTo>
                  <a:pt x="121856" y="107131"/>
                </a:lnTo>
                <a:cubicBezTo>
                  <a:pt x="124043" y="104319"/>
                  <a:pt x="126578" y="101714"/>
                  <a:pt x="129461" y="99492"/>
                </a:cubicBezTo>
                <a:lnTo>
                  <a:pt x="128523" y="84976"/>
                </a:lnTo>
                <a:cubicBezTo>
                  <a:pt x="128245" y="80600"/>
                  <a:pt x="131093" y="76642"/>
                  <a:pt x="135295" y="75530"/>
                </a:cubicBezTo>
                <a:lnTo>
                  <a:pt x="144393" y="73099"/>
                </a:lnTo>
                <a:close/>
                <a:moveTo>
                  <a:pt x="155714" y="118070"/>
                </a:moveTo>
                <a:cubicBezTo>
                  <a:pt x="147281" y="118080"/>
                  <a:pt x="140442" y="124934"/>
                  <a:pt x="140452" y="133367"/>
                </a:cubicBezTo>
                <a:cubicBezTo>
                  <a:pt x="140461" y="141800"/>
                  <a:pt x="147316" y="148639"/>
                  <a:pt x="155749" y="148630"/>
                </a:cubicBezTo>
                <a:cubicBezTo>
                  <a:pt x="164182" y="148620"/>
                  <a:pt x="171021" y="141766"/>
                  <a:pt x="171011" y="133333"/>
                </a:cubicBezTo>
                <a:cubicBezTo>
                  <a:pt x="171001" y="124900"/>
                  <a:pt x="164147" y="118061"/>
                  <a:pt x="155714" y="118070"/>
                </a:cubicBezTo>
                <a:close/>
                <a:moveTo>
                  <a:pt x="78100" y="-15801"/>
                </a:moveTo>
                <a:lnTo>
                  <a:pt x="87198" y="-13370"/>
                </a:lnTo>
                <a:cubicBezTo>
                  <a:pt x="91400" y="-12224"/>
                  <a:pt x="94248" y="-8265"/>
                  <a:pt x="93970" y="-3924"/>
                </a:cubicBezTo>
                <a:lnTo>
                  <a:pt x="93032" y="10592"/>
                </a:lnTo>
                <a:cubicBezTo>
                  <a:pt x="95915" y="12814"/>
                  <a:pt x="98450" y="15384"/>
                  <a:pt x="100638" y="18231"/>
                </a:cubicBezTo>
                <a:lnTo>
                  <a:pt x="115223" y="17294"/>
                </a:lnTo>
                <a:cubicBezTo>
                  <a:pt x="119564" y="17016"/>
                  <a:pt x="123522" y="19864"/>
                  <a:pt x="124668" y="24066"/>
                </a:cubicBezTo>
                <a:lnTo>
                  <a:pt x="127099" y="33164"/>
                </a:lnTo>
                <a:cubicBezTo>
                  <a:pt x="128210" y="37366"/>
                  <a:pt x="126231" y="41811"/>
                  <a:pt x="122307" y="43755"/>
                </a:cubicBezTo>
                <a:lnTo>
                  <a:pt x="109215" y="50215"/>
                </a:lnTo>
                <a:cubicBezTo>
                  <a:pt x="108972" y="51986"/>
                  <a:pt x="108625" y="53757"/>
                  <a:pt x="108173" y="55493"/>
                </a:cubicBezTo>
                <a:cubicBezTo>
                  <a:pt x="107722" y="57229"/>
                  <a:pt x="107097" y="58966"/>
                  <a:pt x="106437" y="60598"/>
                </a:cubicBezTo>
                <a:lnTo>
                  <a:pt x="114528" y="72752"/>
                </a:lnTo>
                <a:cubicBezTo>
                  <a:pt x="116959" y="76398"/>
                  <a:pt x="116473" y="81225"/>
                  <a:pt x="113382" y="84316"/>
                </a:cubicBezTo>
                <a:lnTo>
                  <a:pt x="106715" y="90984"/>
                </a:lnTo>
                <a:cubicBezTo>
                  <a:pt x="103624" y="94074"/>
                  <a:pt x="98797" y="94560"/>
                  <a:pt x="95151" y="92130"/>
                </a:cubicBezTo>
                <a:lnTo>
                  <a:pt x="82996" y="84038"/>
                </a:lnTo>
                <a:cubicBezTo>
                  <a:pt x="79697" y="85393"/>
                  <a:pt x="76190" y="86365"/>
                  <a:pt x="72613" y="86851"/>
                </a:cubicBezTo>
                <a:lnTo>
                  <a:pt x="66154" y="99908"/>
                </a:lnTo>
                <a:cubicBezTo>
                  <a:pt x="64209" y="103832"/>
                  <a:pt x="59764" y="105812"/>
                  <a:pt x="55563" y="104701"/>
                </a:cubicBezTo>
                <a:lnTo>
                  <a:pt x="46464" y="102270"/>
                </a:lnTo>
                <a:cubicBezTo>
                  <a:pt x="42228" y="101124"/>
                  <a:pt x="39415" y="97165"/>
                  <a:pt x="39692" y="92824"/>
                </a:cubicBezTo>
                <a:lnTo>
                  <a:pt x="40630" y="78274"/>
                </a:lnTo>
                <a:cubicBezTo>
                  <a:pt x="37748" y="76051"/>
                  <a:pt x="35213" y="73481"/>
                  <a:pt x="33025" y="70634"/>
                </a:cubicBezTo>
                <a:lnTo>
                  <a:pt x="18440" y="71571"/>
                </a:lnTo>
                <a:cubicBezTo>
                  <a:pt x="14099" y="71849"/>
                  <a:pt x="10140" y="69002"/>
                  <a:pt x="8994" y="64800"/>
                </a:cubicBezTo>
                <a:lnTo>
                  <a:pt x="6563" y="55701"/>
                </a:lnTo>
                <a:cubicBezTo>
                  <a:pt x="5452" y="51499"/>
                  <a:pt x="7431" y="47054"/>
                  <a:pt x="11356" y="45110"/>
                </a:cubicBezTo>
                <a:lnTo>
                  <a:pt x="24448" y="38651"/>
                </a:lnTo>
                <a:cubicBezTo>
                  <a:pt x="24691" y="36880"/>
                  <a:pt x="25038" y="35143"/>
                  <a:pt x="25489" y="33372"/>
                </a:cubicBezTo>
                <a:cubicBezTo>
                  <a:pt x="25975" y="31601"/>
                  <a:pt x="26531" y="29900"/>
                  <a:pt x="27226" y="28267"/>
                </a:cubicBezTo>
                <a:lnTo>
                  <a:pt x="19134" y="16148"/>
                </a:lnTo>
                <a:cubicBezTo>
                  <a:pt x="16703" y="12502"/>
                  <a:pt x="17190" y="7675"/>
                  <a:pt x="20280" y="4584"/>
                </a:cubicBezTo>
                <a:lnTo>
                  <a:pt x="26948" y="-2084"/>
                </a:lnTo>
                <a:cubicBezTo>
                  <a:pt x="30038" y="-5174"/>
                  <a:pt x="34865" y="-5660"/>
                  <a:pt x="38512" y="-3230"/>
                </a:cubicBezTo>
                <a:lnTo>
                  <a:pt x="50666" y="4862"/>
                </a:lnTo>
                <a:cubicBezTo>
                  <a:pt x="53965" y="3507"/>
                  <a:pt x="57472" y="2535"/>
                  <a:pt x="61049" y="2049"/>
                </a:cubicBezTo>
                <a:lnTo>
                  <a:pt x="67508" y="-11008"/>
                </a:lnTo>
                <a:cubicBezTo>
                  <a:pt x="69453" y="-14932"/>
                  <a:pt x="73863" y="-16912"/>
                  <a:pt x="78100" y="-15801"/>
                </a:cubicBezTo>
                <a:close/>
                <a:moveTo>
                  <a:pt x="66814" y="29170"/>
                </a:moveTo>
                <a:cubicBezTo>
                  <a:pt x="58381" y="29170"/>
                  <a:pt x="51534" y="36017"/>
                  <a:pt x="51534" y="44450"/>
                </a:cubicBezTo>
                <a:cubicBezTo>
                  <a:pt x="51534" y="52883"/>
                  <a:pt x="58381" y="59730"/>
                  <a:pt x="66814" y="59730"/>
                </a:cubicBezTo>
                <a:cubicBezTo>
                  <a:pt x="75247" y="59730"/>
                  <a:pt x="82094" y="52883"/>
                  <a:pt x="82094" y="44450"/>
                </a:cubicBezTo>
                <a:cubicBezTo>
                  <a:pt x="82094" y="36017"/>
                  <a:pt x="75247" y="29170"/>
                  <a:pt x="66814" y="2917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0" name="Text 38"/>
          <p:cNvSpPr/>
          <p:nvPr/>
        </p:nvSpPr>
        <p:spPr>
          <a:xfrm>
            <a:off x="11330517" y="3911600"/>
            <a:ext cx="248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Services &amp; Protocols</a:t>
            </a:r>
            <a:r>
              <a:rPr lang="en-US" sz="1400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Features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803467" y="4572000"/>
            <a:ext cx="4940300" cy="1943100"/>
          </a:xfrm>
          <a:custGeom>
            <a:avLst/>
            <a:gdLst/>
            <a:ahLst/>
            <a:cxnLst/>
            <a:rect l="l" t="t" r="r" b="b"/>
            <a:pathLst>
              <a:path w="4940300" h="1943100">
                <a:moveTo>
                  <a:pt x="101605" y="0"/>
                </a:moveTo>
                <a:lnTo>
                  <a:pt x="4838695" y="0"/>
                </a:lnTo>
                <a:cubicBezTo>
                  <a:pt x="4894810" y="0"/>
                  <a:pt x="4940300" y="45490"/>
                  <a:pt x="4940300" y="101605"/>
                </a:cubicBezTo>
                <a:lnTo>
                  <a:pt x="4940300" y="1841495"/>
                </a:lnTo>
                <a:cubicBezTo>
                  <a:pt x="4940300" y="1897610"/>
                  <a:pt x="4894810" y="1943100"/>
                  <a:pt x="4838695" y="1943100"/>
                </a:cubicBezTo>
                <a:lnTo>
                  <a:pt x="101605" y="1943100"/>
                </a:lnTo>
                <a:cubicBezTo>
                  <a:pt x="45490" y="1943100"/>
                  <a:pt x="0" y="1897610"/>
                  <a:pt x="0" y="18414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42" name="Text 40"/>
          <p:cNvSpPr/>
          <p:nvPr/>
        </p:nvSpPr>
        <p:spPr>
          <a:xfrm>
            <a:off x="11006667" y="4775200"/>
            <a:ext cx="464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Department Breakdown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006667" y="5283200"/>
            <a:ext cx="109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Management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3143574" y="5283200"/>
            <a:ext cx="16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3326534" y="5283200"/>
            <a:ext cx="22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5463441" y="5283200"/>
            <a:ext cx="16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006667" y="5638800"/>
            <a:ext cx="48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3143574" y="5638800"/>
            <a:ext cx="16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3326534" y="5638800"/>
            <a:ext cx="67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Finance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5463441" y="5638800"/>
            <a:ext cx="16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006667" y="5994400"/>
            <a:ext cx="3175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3143574" y="5994400"/>
            <a:ext cx="1651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3326534" y="5998633"/>
            <a:ext cx="2222500" cy="8467"/>
          </a:xfrm>
          <a:custGeom>
            <a:avLst/>
            <a:gdLst/>
            <a:ahLst/>
            <a:cxnLst/>
            <a:rect l="l" t="t" r="r" b="b"/>
            <a:pathLst>
              <a:path w="2222500" h="8467">
                <a:moveTo>
                  <a:pt x="0" y="0"/>
                </a:moveTo>
                <a:lnTo>
                  <a:pt x="2222500" y="0"/>
                </a:lnTo>
                <a:lnTo>
                  <a:pt x="222250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13326534" y="6053668"/>
            <a:ext cx="111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Devices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5265533" y="6053668"/>
            <a:ext cx="36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35+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23333"/>
            <a:ext cx="1549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kern="0" spc="67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762000"/>
            <a:ext cx="1559983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Object-Oriented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3333" y="1460500"/>
            <a:ext cx="5027083" cy="2307167"/>
          </a:xfrm>
          <a:custGeom>
            <a:avLst/>
            <a:gdLst/>
            <a:ahLst/>
            <a:cxnLst/>
            <a:rect l="l" t="t" r="r" b="b"/>
            <a:pathLst>
              <a:path w="5027083" h="2307167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2222494"/>
                </a:lnTo>
                <a:cubicBezTo>
                  <a:pt x="5027083" y="2269257"/>
                  <a:pt x="4989174" y="2307167"/>
                  <a:pt x="4942410" y="2307167"/>
                </a:cubicBezTo>
                <a:lnTo>
                  <a:pt x="84673" y="2307167"/>
                </a:lnTo>
                <a:cubicBezTo>
                  <a:pt x="37909" y="2307167"/>
                  <a:pt x="0" y="2269257"/>
                  <a:pt x="0" y="2222494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423333" y="1460500"/>
            <a:ext cx="5027083" cy="42333"/>
          </a:xfrm>
          <a:custGeom>
            <a:avLst/>
            <a:gdLst/>
            <a:ahLst/>
            <a:cxnLst/>
            <a:rect l="l" t="t" r="r" b="b"/>
            <a:pathLst>
              <a:path w="5027083" h="42333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42333"/>
                </a:lnTo>
                <a:lnTo>
                  <a:pt x="0" y="42333"/>
                </a:ln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6" name="Shape 4"/>
          <p:cNvSpPr/>
          <p:nvPr/>
        </p:nvSpPr>
        <p:spPr>
          <a:xfrm>
            <a:off x="592667" y="1651000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7" name="Text 5"/>
          <p:cNvSpPr/>
          <p:nvPr/>
        </p:nvSpPr>
        <p:spPr>
          <a:xfrm>
            <a:off x="545042" y="1651000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43000" y="1714500"/>
            <a:ext cx="14287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Encapsulation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92667" y="2201333"/>
            <a:ext cx="4773083" cy="550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Bundles data members and associated features into cohesive network device modules, ensuring data integrity and security.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2667" y="2878667"/>
            <a:ext cx="4688417" cy="719667"/>
          </a:xfrm>
          <a:custGeom>
            <a:avLst/>
            <a:gdLst/>
            <a:ahLst/>
            <a:cxnLst/>
            <a:rect l="l" t="t" r="r" b="b"/>
            <a:pathLst>
              <a:path w="4688417" h="719667">
                <a:moveTo>
                  <a:pt x="42331" y="0"/>
                </a:moveTo>
                <a:lnTo>
                  <a:pt x="4646086" y="0"/>
                </a:lnTo>
                <a:cubicBezTo>
                  <a:pt x="4669465" y="0"/>
                  <a:pt x="4688417" y="18952"/>
                  <a:pt x="4688417" y="42331"/>
                </a:cubicBezTo>
                <a:lnTo>
                  <a:pt x="4688417" y="677336"/>
                </a:lnTo>
                <a:cubicBezTo>
                  <a:pt x="4688417" y="700715"/>
                  <a:pt x="4669465" y="719667"/>
                  <a:pt x="4646086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19667" y="3005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Benefits: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9667" y="3259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protection, modular maintenance, clear interface boundaries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16222" y="1460500"/>
            <a:ext cx="5027083" cy="2307167"/>
          </a:xfrm>
          <a:custGeom>
            <a:avLst/>
            <a:gdLst/>
            <a:ahLst/>
            <a:cxnLst/>
            <a:rect l="l" t="t" r="r" b="b"/>
            <a:pathLst>
              <a:path w="5027083" h="2307167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2222494"/>
                </a:lnTo>
                <a:cubicBezTo>
                  <a:pt x="5027083" y="2269257"/>
                  <a:pt x="4989174" y="2307167"/>
                  <a:pt x="4942410" y="2307167"/>
                </a:cubicBezTo>
                <a:lnTo>
                  <a:pt x="84673" y="2307167"/>
                </a:lnTo>
                <a:cubicBezTo>
                  <a:pt x="37909" y="2307167"/>
                  <a:pt x="0" y="2269257"/>
                  <a:pt x="0" y="2222494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5616222" y="1460500"/>
            <a:ext cx="5027083" cy="42333"/>
          </a:xfrm>
          <a:custGeom>
            <a:avLst/>
            <a:gdLst/>
            <a:ahLst/>
            <a:cxnLst/>
            <a:rect l="l" t="t" r="r" b="b"/>
            <a:pathLst>
              <a:path w="5027083" h="42333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42333"/>
                </a:lnTo>
                <a:lnTo>
                  <a:pt x="0" y="42333"/>
                </a:ln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5" name="Shape 13"/>
          <p:cNvSpPr/>
          <p:nvPr/>
        </p:nvSpPr>
        <p:spPr>
          <a:xfrm>
            <a:off x="5785556" y="1651000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6" name="Text 14"/>
          <p:cNvSpPr/>
          <p:nvPr/>
        </p:nvSpPr>
        <p:spPr>
          <a:xfrm>
            <a:off x="5737931" y="1651000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335889" y="1714500"/>
            <a:ext cx="11959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Abstraction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85556" y="2201333"/>
            <a:ext cx="4773083" cy="550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Hides low-level networking complexity while presenting logical behavior of protocols to simplify development.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785556" y="2878667"/>
            <a:ext cx="4688417" cy="719667"/>
          </a:xfrm>
          <a:custGeom>
            <a:avLst/>
            <a:gdLst/>
            <a:ahLst/>
            <a:cxnLst/>
            <a:rect l="l" t="t" r="r" b="b"/>
            <a:pathLst>
              <a:path w="4688417" h="719667">
                <a:moveTo>
                  <a:pt x="42331" y="0"/>
                </a:moveTo>
                <a:lnTo>
                  <a:pt x="4646086" y="0"/>
                </a:lnTo>
                <a:cubicBezTo>
                  <a:pt x="4669465" y="0"/>
                  <a:pt x="4688417" y="18952"/>
                  <a:pt x="4688417" y="42331"/>
                </a:cubicBezTo>
                <a:lnTo>
                  <a:pt x="4688417" y="677336"/>
                </a:lnTo>
                <a:cubicBezTo>
                  <a:pt x="4688417" y="700715"/>
                  <a:pt x="4669465" y="719667"/>
                  <a:pt x="4646086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212C42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12556" y="3005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Benefits: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912556" y="3259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Simplified usage, reduced cognitive load, protocol independence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0809112" y="1460500"/>
            <a:ext cx="5027083" cy="2307167"/>
          </a:xfrm>
          <a:custGeom>
            <a:avLst/>
            <a:gdLst/>
            <a:ahLst/>
            <a:cxnLst/>
            <a:rect l="l" t="t" r="r" b="b"/>
            <a:pathLst>
              <a:path w="5027083" h="2307167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2222494"/>
                </a:lnTo>
                <a:cubicBezTo>
                  <a:pt x="5027083" y="2269257"/>
                  <a:pt x="4989174" y="2307167"/>
                  <a:pt x="4942410" y="2307167"/>
                </a:cubicBezTo>
                <a:lnTo>
                  <a:pt x="84673" y="2307167"/>
                </a:lnTo>
                <a:cubicBezTo>
                  <a:pt x="37909" y="2307167"/>
                  <a:pt x="0" y="2269257"/>
                  <a:pt x="0" y="2222494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10809112" y="1460500"/>
            <a:ext cx="5027083" cy="42333"/>
          </a:xfrm>
          <a:custGeom>
            <a:avLst/>
            <a:gdLst/>
            <a:ahLst/>
            <a:cxnLst/>
            <a:rect l="l" t="t" r="r" b="b"/>
            <a:pathLst>
              <a:path w="5027083" h="42333">
                <a:moveTo>
                  <a:pt x="42333" y="0"/>
                </a:moveTo>
                <a:lnTo>
                  <a:pt x="4984750" y="0"/>
                </a:lnTo>
                <a:cubicBezTo>
                  <a:pt x="5008130" y="0"/>
                  <a:pt x="5027083" y="18953"/>
                  <a:pt x="5027083" y="42333"/>
                </a:cubicBezTo>
                <a:lnTo>
                  <a:pt x="5027083" y="42333"/>
                </a:lnTo>
                <a:lnTo>
                  <a:pt x="0" y="42333"/>
                </a:ln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24" name="Shape 22"/>
          <p:cNvSpPr/>
          <p:nvPr/>
        </p:nvSpPr>
        <p:spPr>
          <a:xfrm>
            <a:off x="10978445" y="1651000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5B6B8A"/>
          </a:solidFill>
          <a:ln/>
        </p:spPr>
      </p:sp>
      <p:sp>
        <p:nvSpPr>
          <p:cNvPr id="25" name="Text 23"/>
          <p:cNvSpPr/>
          <p:nvPr/>
        </p:nvSpPr>
        <p:spPr>
          <a:xfrm>
            <a:off x="10930820" y="1651000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528778" y="1714500"/>
            <a:ext cx="111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Modularity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978445" y="2201333"/>
            <a:ext cx="4773083" cy="550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networking feature implemented as separate modules for maintainability, reusability, and clear code organization.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978445" y="2878667"/>
            <a:ext cx="4688417" cy="719667"/>
          </a:xfrm>
          <a:custGeom>
            <a:avLst/>
            <a:gdLst/>
            <a:ahLst/>
            <a:cxnLst/>
            <a:rect l="l" t="t" r="r" b="b"/>
            <a:pathLst>
              <a:path w="4688417" h="719667">
                <a:moveTo>
                  <a:pt x="42331" y="0"/>
                </a:moveTo>
                <a:lnTo>
                  <a:pt x="4646086" y="0"/>
                </a:lnTo>
                <a:cubicBezTo>
                  <a:pt x="4669465" y="0"/>
                  <a:pt x="4688417" y="18952"/>
                  <a:pt x="4688417" y="42331"/>
                </a:cubicBezTo>
                <a:lnTo>
                  <a:pt x="4688417" y="677336"/>
                </a:lnTo>
                <a:cubicBezTo>
                  <a:pt x="4688417" y="700715"/>
                  <a:pt x="4669465" y="719667"/>
                  <a:pt x="4646086" y="719667"/>
                </a:cubicBezTo>
                <a:lnTo>
                  <a:pt x="42331" y="719667"/>
                </a:lnTo>
                <a:cubicBezTo>
                  <a:pt x="18952" y="719667"/>
                  <a:pt x="0" y="700715"/>
                  <a:pt x="0" y="677336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5B6B8A">
              <a:alpha val="1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1105445" y="3005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Benefits: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105445" y="3259667"/>
            <a:ext cx="450850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reuse, easy testing, parallel development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3333" y="3937000"/>
            <a:ext cx="7620000" cy="4318000"/>
          </a:xfrm>
          <a:custGeom>
            <a:avLst/>
            <a:gdLst/>
            <a:ahLst/>
            <a:cxnLst/>
            <a:rect l="l" t="t" r="r" b="b"/>
            <a:pathLst>
              <a:path w="7620000" h="4318000">
                <a:moveTo>
                  <a:pt x="84676" y="0"/>
                </a:moveTo>
                <a:lnTo>
                  <a:pt x="7535324" y="0"/>
                </a:lnTo>
                <a:cubicBezTo>
                  <a:pt x="7582089" y="0"/>
                  <a:pt x="7620000" y="37911"/>
                  <a:pt x="7620000" y="84676"/>
                </a:cubicBezTo>
                <a:lnTo>
                  <a:pt x="7620000" y="4233324"/>
                </a:lnTo>
                <a:cubicBezTo>
                  <a:pt x="7620000" y="4280089"/>
                  <a:pt x="7582089" y="4318000"/>
                  <a:pt x="7535324" y="4318000"/>
                </a:cubicBezTo>
                <a:lnTo>
                  <a:pt x="84676" y="4318000"/>
                </a:lnTo>
                <a:cubicBezTo>
                  <a:pt x="37911" y="4318000"/>
                  <a:pt x="0" y="4280089"/>
                  <a:pt x="0" y="4233324"/>
                </a:cubicBezTo>
                <a:lnTo>
                  <a:pt x="0" y="84676"/>
                </a:lnTo>
                <a:cubicBezTo>
                  <a:pt x="0" y="37942"/>
                  <a:pt x="37942" y="0"/>
                  <a:pt x="84676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32" name="Text 30"/>
          <p:cNvSpPr/>
          <p:nvPr/>
        </p:nvSpPr>
        <p:spPr>
          <a:xfrm>
            <a:off x="635000" y="4148667"/>
            <a:ext cx="7302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 Example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5000" y="4614333"/>
            <a:ext cx="7196667" cy="2878667"/>
          </a:xfrm>
          <a:custGeom>
            <a:avLst/>
            <a:gdLst/>
            <a:ahLst/>
            <a:cxnLst/>
            <a:rect l="l" t="t" r="r" b="b"/>
            <a:pathLst>
              <a:path w="7196667" h="2878667">
                <a:moveTo>
                  <a:pt x="42345" y="0"/>
                </a:moveTo>
                <a:lnTo>
                  <a:pt x="7154321" y="0"/>
                </a:lnTo>
                <a:cubicBezTo>
                  <a:pt x="7177708" y="0"/>
                  <a:pt x="7196667" y="18959"/>
                  <a:pt x="7196667" y="42345"/>
                </a:cubicBezTo>
                <a:lnTo>
                  <a:pt x="7196667" y="2836321"/>
                </a:lnTo>
                <a:cubicBezTo>
                  <a:pt x="7196667" y="2859708"/>
                  <a:pt x="7177708" y="2878667"/>
                  <a:pt x="7154321" y="2878667"/>
                </a:cubicBezTo>
                <a:lnTo>
                  <a:pt x="42345" y="2878667"/>
                </a:lnTo>
                <a:cubicBezTo>
                  <a:pt x="18959" y="2878667"/>
                  <a:pt x="0" y="2859708"/>
                  <a:pt x="0" y="2836321"/>
                </a:cubicBezTo>
                <a:lnTo>
                  <a:pt x="0" y="42345"/>
                </a:lnTo>
                <a:cubicBezTo>
                  <a:pt x="0" y="18974"/>
                  <a:pt x="18974" y="0"/>
                  <a:pt x="42345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04333" y="4783667"/>
            <a:ext cx="6932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Device Class with OOP Principles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04333" y="4995333"/>
            <a:ext cx="6932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</a:t>
            </a:r>
            <a:r>
              <a:rPr lang="en-US" sz="1167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NetworkDevice</a:t>
            </a: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89000" y="5207000"/>
            <a:ext cx="6847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private: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73667" y="5418667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deviceID;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73667" y="5630333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ipAddress;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73667" y="5842000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bool active;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89000" y="6053667"/>
            <a:ext cx="6847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public: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73667" y="6265333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bool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73667" y="6477000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connect();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73667" y="6688667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73667" y="6900333"/>
            <a:ext cx="6762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sendPacket();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04333" y="7112000"/>
            <a:ext cx="6932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12667" y="3937000"/>
            <a:ext cx="7620000" cy="4318000"/>
          </a:xfrm>
          <a:custGeom>
            <a:avLst/>
            <a:gdLst/>
            <a:ahLst/>
            <a:cxnLst/>
            <a:rect l="l" t="t" r="r" b="b"/>
            <a:pathLst>
              <a:path w="7620000" h="4318000">
                <a:moveTo>
                  <a:pt x="84676" y="0"/>
                </a:moveTo>
                <a:lnTo>
                  <a:pt x="7535324" y="0"/>
                </a:lnTo>
                <a:cubicBezTo>
                  <a:pt x="7582089" y="0"/>
                  <a:pt x="7620000" y="37911"/>
                  <a:pt x="7620000" y="84676"/>
                </a:cubicBezTo>
                <a:lnTo>
                  <a:pt x="7620000" y="4233324"/>
                </a:lnTo>
                <a:cubicBezTo>
                  <a:pt x="7620000" y="4280089"/>
                  <a:pt x="7582089" y="4318000"/>
                  <a:pt x="7535324" y="4318000"/>
                </a:cubicBezTo>
                <a:lnTo>
                  <a:pt x="84676" y="4318000"/>
                </a:lnTo>
                <a:cubicBezTo>
                  <a:pt x="37911" y="4318000"/>
                  <a:pt x="0" y="4280089"/>
                  <a:pt x="0" y="4233324"/>
                </a:cubicBezTo>
                <a:lnTo>
                  <a:pt x="0" y="84676"/>
                </a:lnTo>
                <a:cubicBezTo>
                  <a:pt x="0" y="37942"/>
                  <a:pt x="37942" y="0"/>
                  <a:pt x="8467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63500" dist="423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7" name="Text 45"/>
          <p:cNvSpPr/>
          <p:nvPr/>
        </p:nvSpPr>
        <p:spPr>
          <a:xfrm>
            <a:off x="8424333" y="4148667"/>
            <a:ext cx="7302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Device Hierarchy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424333" y="4614333"/>
            <a:ext cx="7196667" cy="719667"/>
          </a:xfrm>
          <a:custGeom>
            <a:avLst/>
            <a:gdLst/>
            <a:ahLst/>
            <a:cxnLst/>
            <a:rect l="l" t="t" r="r" b="b"/>
            <a:pathLst>
              <a:path w="7196667" h="719667">
                <a:moveTo>
                  <a:pt x="84669" y="0"/>
                </a:moveTo>
                <a:lnTo>
                  <a:pt x="7111998" y="0"/>
                </a:lnTo>
                <a:cubicBezTo>
                  <a:pt x="7158759" y="0"/>
                  <a:pt x="7196667" y="37908"/>
                  <a:pt x="7196667" y="84669"/>
                </a:cubicBezTo>
                <a:lnTo>
                  <a:pt x="7196667" y="634998"/>
                </a:lnTo>
                <a:cubicBezTo>
                  <a:pt x="7196667" y="681728"/>
                  <a:pt x="7158728" y="719667"/>
                  <a:pt x="7111998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6A085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551333" y="4741333"/>
            <a:ext cx="7027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Base: NetworkDevice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551333" y="4995333"/>
            <a:ext cx="7016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properties and methods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604250" y="5418667"/>
            <a:ext cx="7016750" cy="592667"/>
          </a:xfrm>
          <a:custGeom>
            <a:avLst/>
            <a:gdLst/>
            <a:ahLst/>
            <a:cxnLst/>
            <a:rect l="l" t="t" r="r" b="b"/>
            <a:pathLst>
              <a:path w="7016750" h="592667">
                <a:moveTo>
                  <a:pt x="21167" y="0"/>
                </a:moveTo>
                <a:lnTo>
                  <a:pt x="6974416" y="0"/>
                </a:lnTo>
                <a:cubicBezTo>
                  <a:pt x="6997796" y="0"/>
                  <a:pt x="7016750" y="18954"/>
                  <a:pt x="7016750" y="42334"/>
                </a:cubicBezTo>
                <a:lnTo>
                  <a:pt x="7016750" y="550332"/>
                </a:lnTo>
                <a:cubicBezTo>
                  <a:pt x="7016750" y="573713"/>
                  <a:pt x="6997796" y="592667"/>
                  <a:pt x="6974416" y="592667"/>
                </a:cubicBez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212C42">
              <a:alpha val="5098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604250" y="5418667"/>
            <a:ext cx="21167" cy="592667"/>
          </a:xfrm>
          <a:custGeom>
            <a:avLst/>
            <a:gdLst/>
            <a:ahLst/>
            <a:cxnLst/>
            <a:rect l="l" t="t" r="r" b="b"/>
            <a:pathLst>
              <a:path w="21167" h="592667">
                <a:moveTo>
                  <a:pt x="21167" y="0"/>
                </a:moveTo>
                <a:lnTo>
                  <a:pt x="21167" y="0"/>
                </a:lnTo>
                <a:lnTo>
                  <a:pt x="21167" y="592667"/>
                </a:ln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3" name="Text 51"/>
          <p:cNvSpPr/>
          <p:nvPr/>
        </p:nvSpPr>
        <p:spPr>
          <a:xfrm>
            <a:off x="8699500" y="5503333"/>
            <a:ext cx="692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Router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699500" y="5757333"/>
            <a:ext cx="69003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RoutingProtocol, RoutingTable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604250" y="6096000"/>
            <a:ext cx="7016750" cy="592667"/>
          </a:xfrm>
          <a:custGeom>
            <a:avLst/>
            <a:gdLst/>
            <a:ahLst/>
            <a:cxnLst/>
            <a:rect l="l" t="t" r="r" b="b"/>
            <a:pathLst>
              <a:path w="7016750" h="592667">
                <a:moveTo>
                  <a:pt x="21167" y="0"/>
                </a:moveTo>
                <a:lnTo>
                  <a:pt x="6974416" y="0"/>
                </a:lnTo>
                <a:cubicBezTo>
                  <a:pt x="6997796" y="0"/>
                  <a:pt x="7016750" y="18954"/>
                  <a:pt x="7016750" y="42334"/>
                </a:cubicBezTo>
                <a:lnTo>
                  <a:pt x="7016750" y="550332"/>
                </a:lnTo>
                <a:cubicBezTo>
                  <a:pt x="7016750" y="573713"/>
                  <a:pt x="6997796" y="592667"/>
                  <a:pt x="6974416" y="592667"/>
                </a:cubicBez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212C42">
              <a:alpha val="5098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8604250" y="6096000"/>
            <a:ext cx="21167" cy="592667"/>
          </a:xfrm>
          <a:custGeom>
            <a:avLst/>
            <a:gdLst/>
            <a:ahLst/>
            <a:cxnLst/>
            <a:rect l="l" t="t" r="r" b="b"/>
            <a:pathLst>
              <a:path w="21167" h="592667">
                <a:moveTo>
                  <a:pt x="21167" y="0"/>
                </a:moveTo>
                <a:lnTo>
                  <a:pt x="21167" y="0"/>
                </a:lnTo>
                <a:lnTo>
                  <a:pt x="21167" y="592667"/>
                </a:ln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7" name="Text 55"/>
          <p:cNvSpPr/>
          <p:nvPr/>
        </p:nvSpPr>
        <p:spPr>
          <a:xfrm>
            <a:off x="8699500" y="6180667"/>
            <a:ext cx="692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Switch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699500" y="6434667"/>
            <a:ext cx="69003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VLAN, MAC Table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604250" y="6773333"/>
            <a:ext cx="7016750" cy="592667"/>
          </a:xfrm>
          <a:custGeom>
            <a:avLst/>
            <a:gdLst/>
            <a:ahLst/>
            <a:cxnLst/>
            <a:rect l="l" t="t" r="r" b="b"/>
            <a:pathLst>
              <a:path w="7016750" h="592667">
                <a:moveTo>
                  <a:pt x="21167" y="0"/>
                </a:moveTo>
                <a:lnTo>
                  <a:pt x="6974416" y="0"/>
                </a:lnTo>
                <a:cubicBezTo>
                  <a:pt x="6997796" y="0"/>
                  <a:pt x="7016750" y="18954"/>
                  <a:pt x="7016750" y="42334"/>
                </a:cubicBezTo>
                <a:lnTo>
                  <a:pt x="7016750" y="550332"/>
                </a:lnTo>
                <a:cubicBezTo>
                  <a:pt x="7016750" y="573713"/>
                  <a:pt x="6997796" y="592667"/>
                  <a:pt x="6974416" y="592667"/>
                </a:cubicBez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212C42">
              <a:alpha val="5098"/>
            </a:srgbClr>
          </a:solidFill>
          <a:ln/>
        </p:spPr>
      </p:sp>
      <p:sp>
        <p:nvSpPr>
          <p:cNvPr id="60" name="Shape 58"/>
          <p:cNvSpPr/>
          <p:nvPr/>
        </p:nvSpPr>
        <p:spPr>
          <a:xfrm>
            <a:off x="8604250" y="6773333"/>
            <a:ext cx="21167" cy="592667"/>
          </a:xfrm>
          <a:custGeom>
            <a:avLst/>
            <a:gdLst/>
            <a:ahLst/>
            <a:cxnLst/>
            <a:rect l="l" t="t" r="r" b="b"/>
            <a:pathLst>
              <a:path w="21167" h="592667">
                <a:moveTo>
                  <a:pt x="21167" y="0"/>
                </a:moveTo>
                <a:lnTo>
                  <a:pt x="21167" y="0"/>
                </a:lnTo>
                <a:lnTo>
                  <a:pt x="21167" y="592667"/>
                </a:ln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61" name="Text 59"/>
          <p:cNvSpPr/>
          <p:nvPr/>
        </p:nvSpPr>
        <p:spPr>
          <a:xfrm>
            <a:off x="8699500" y="6858000"/>
            <a:ext cx="692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699500" y="7112000"/>
            <a:ext cx="69003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DHCP, Email, VoIP Services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604250" y="7450667"/>
            <a:ext cx="7016750" cy="592667"/>
          </a:xfrm>
          <a:custGeom>
            <a:avLst/>
            <a:gdLst/>
            <a:ahLst/>
            <a:cxnLst/>
            <a:rect l="l" t="t" r="r" b="b"/>
            <a:pathLst>
              <a:path w="7016750" h="592667">
                <a:moveTo>
                  <a:pt x="21167" y="0"/>
                </a:moveTo>
                <a:lnTo>
                  <a:pt x="6974416" y="0"/>
                </a:lnTo>
                <a:cubicBezTo>
                  <a:pt x="6997796" y="0"/>
                  <a:pt x="7016750" y="18954"/>
                  <a:pt x="7016750" y="42334"/>
                </a:cubicBezTo>
                <a:lnTo>
                  <a:pt x="7016750" y="550332"/>
                </a:lnTo>
                <a:cubicBezTo>
                  <a:pt x="7016750" y="573713"/>
                  <a:pt x="6997796" y="592667"/>
                  <a:pt x="6974416" y="592667"/>
                </a:cubicBez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212C42">
              <a:alpha val="5098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8604250" y="7450667"/>
            <a:ext cx="21167" cy="592667"/>
          </a:xfrm>
          <a:custGeom>
            <a:avLst/>
            <a:gdLst/>
            <a:ahLst/>
            <a:cxnLst/>
            <a:rect l="l" t="t" r="r" b="b"/>
            <a:pathLst>
              <a:path w="21167" h="592667">
                <a:moveTo>
                  <a:pt x="21167" y="0"/>
                </a:moveTo>
                <a:lnTo>
                  <a:pt x="21167" y="0"/>
                </a:lnTo>
                <a:lnTo>
                  <a:pt x="21167" y="592667"/>
                </a:lnTo>
                <a:lnTo>
                  <a:pt x="21167" y="592667"/>
                </a:lnTo>
                <a:cubicBezTo>
                  <a:pt x="9477" y="592667"/>
                  <a:pt x="0" y="583190"/>
                  <a:pt x="0" y="571500"/>
                </a:cubicBezTo>
                <a:lnTo>
                  <a:pt x="0" y="21167"/>
                </a:lnTo>
                <a:cubicBezTo>
                  <a:pt x="0" y="9477"/>
                  <a:pt x="9477" y="0"/>
                  <a:pt x="21167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65" name="Text 63"/>
          <p:cNvSpPr/>
          <p:nvPr/>
        </p:nvSpPr>
        <p:spPr>
          <a:xfrm>
            <a:off x="8699500" y="7535333"/>
            <a:ext cx="692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Client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699500" y="7789333"/>
            <a:ext cx="69003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Desktop, Laptop, Mobile, Tablet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0fb8b586a5b0c1a244f29c090b8cc0c24e9cad4d.jpg"/>
          <p:cNvPicPr>
            <a:picLocks noChangeAspect="1"/>
          </p:cNvPicPr>
          <p:nvPr/>
        </p:nvPicPr>
        <p:blipFill>
          <a:blip r:embed="rId3"/>
          <a:srcRect t="21875" b="21875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12C42">
                  <a:alpha val="95000"/>
                </a:srgbClr>
              </a:gs>
              <a:gs pos="50000">
                <a:srgbClr val="16A085">
                  <a:alpha val="85000"/>
                </a:srgbClr>
              </a:gs>
              <a:gs pos="100000">
                <a:srgbClr val="212C42">
                  <a:alpha val="90000"/>
                </a:srgbClr>
              </a:gs>
            </a:gsLst>
            <a:lin ang="81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2679700"/>
            <a:ext cx="1714500" cy="457200"/>
          </a:xfrm>
          <a:custGeom>
            <a:avLst/>
            <a:gdLst/>
            <a:ahLst/>
            <a:cxnLst/>
            <a:rect l="l" t="t" r="r" b="b"/>
            <a:pathLst>
              <a:path w="1714500" h="457200">
                <a:moveTo>
                  <a:pt x="50799" y="0"/>
                </a:moveTo>
                <a:lnTo>
                  <a:pt x="1663701" y="0"/>
                </a:lnTo>
                <a:cubicBezTo>
                  <a:pt x="1691756" y="0"/>
                  <a:pt x="1714500" y="22744"/>
                  <a:pt x="1714500" y="50799"/>
                </a:cubicBezTo>
                <a:lnTo>
                  <a:pt x="1714500" y="406401"/>
                </a:lnTo>
                <a:cubicBezTo>
                  <a:pt x="1714500" y="434456"/>
                  <a:pt x="1691756" y="457200"/>
                  <a:pt x="16637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5" name="Text 2"/>
          <p:cNvSpPr/>
          <p:nvPr/>
        </p:nvSpPr>
        <p:spPr>
          <a:xfrm>
            <a:off x="508000" y="2679700"/>
            <a:ext cx="1803400" cy="4572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Chapter Two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644900"/>
            <a:ext cx="156210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Core Data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8F9F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Structures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473700"/>
            <a:ext cx="8686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Fundamental data organization and management techniques powering network simulation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DATA STRUCTURES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30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#1: Device Registry - Map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625600"/>
            <a:ext cx="10096500" cy="6629400"/>
          </a:xfrm>
          <a:custGeom>
            <a:avLst/>
            <a:gdLst/>
            <a:ahLst/>
            <a:cxnLst/>
            <a:rect l="l" t="t" r="r" b="b"/>
            <a:pathLst>
              <a:path w="10096500" h="6629400">
                <a:moveTo>
                  <a:pt x="101629" y="0"/>
                </a:moveTo>
                <a:lnTo>
                  <a:pt x="9994871" y="0"/>
                </a:lnTo>
                <a:cubicBezTo>
                  <a:pt x="10050999" y="0"/>
                  <a:pt x="10096500" y="45501"/>
                  <a:pt x="10096500" y="101629"/>
                </a:cubicBezTo>
                <a:lnTo>
                  <a:pt x="10096500" y="6527771"/>
                </a:lnTo>
                <a:cubicBezTo>
                  <a:pt x="10096500" y="6583899"/>
                  <a:pt x="10050999" y="6629400"/>
                  <a:pt x="9994871" y="6629400"/>
                </a:cubicBezTo>
                <a:lnTo>
                  <a:pt x="101629" y="6629400"/>
                </a:lnTo>
                <a:cubicBezTo>
                  <a:pt x="45501" y="6629400"/>
                  <a:pt x="0" y="6583899"/>
                  <a:pt x="0" y="6527771"/>
                </a:cubicBezTo>
                <a:lnTo>
                  <a:pt x="0" y="101629"/>
                </a:lnTo>
                <a:cubicBezTo>
                  <a:pt x="0" y="45501"/>
                  <a:pt x="45501" y="0"/>
                  <a:pt x="10162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711200" y="1828800"/>
            <a:ext cx="980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Characteristics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11200" y="2286000"/>
            <a:ext cx="1625600" cy="1016000"/>
          </a:xfrm>
          <a:custGeom>
            <a:avLst/>
            <a:gdLst/>
            <a:ahLst/>
            <a:cxnLst/>
            <a:rect l="l" t="t" r="r" b="b"/>
            <a:pathLst>
              <a:path w="1625600" h="1016000">
                <a:moveTo>
                  <a:pt x="101600" y="0"/>
                </a:moveTo>
                <a:lnTo>
                  <a:pt x="1524000" y="0"/>
                </a:lnTo>
                <a:cubicBezTo>
                  <a:pt x="1580075" y="0"/>
                  <a:pt x="1625600" y="45525"/>
                  <a:pt x="1625600" y="101600"/>
                </a:cubicBezTo>
                <a:lnTo>
                  <a:pt x="1625600" y="914400"/>
                </a:lnTo>
                <a:cubicBezTo>
                  <a:pt x="1625600" y="970475"/>
                  <a:pt x="1580075" y="1016000"/>
                  <a:pt x="1524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7" name="Text 5"/>
          <p:cNvSpPr/>
          <p:nvPr/>
        </p:nvSpPr>
        <p:spPr>
          <a:xfrm>
            <a:off x="768350" y="2438400"/>
            <a:ext cx="1511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19150" y="2895600"/>
            <a:ext cx="140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 Complexity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644775" y="2463800"/>
            <a:ext cx="7848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Efficient lookup by device ID using balanced binary search tree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1200" y="3454400"/>
            <a:ext cx="3124200" cy="1168400"/>
          </a:xfrm>
          <a:custGeom>
            <a:avLst/>
            <a:gdLst/>
            <a:ahLst/>
            <a:cxnLst/>
            <a:rect l="l" t="t" r="r" b="b"/>
            <a:pathLst>
              <a:path w="3124200" h="1168400">
                <a:moveTo>
                  <a:pt x="50802" y="0"/>
                </a:moveTo>
                <a:lnTo>
                  <a:pt x="3073398" y="0"/>
                </a:lnTo>
                <a:cubicBezTo>
                  <a:pt x="3101455" y="0"/>
                  <a:pt x="3124200" y="22745"/>
                  <a:pt x="3124200" y="50802"/>
                </a:cubicBezTo>
                <a:lnTo>
                  <a:pt x="3124200" y="1117598"/>
                </a:lnTo>
                <a:cubicBezTo>
                  <a:pt x="3124200" y="1145655"/>
                  <a:pt x="3101455" y="1168400"/>
                  <a:pt x="3073398" y="1168400"/>
                </a:cubicBezTo>
                <a:lnTo>
                  <a:pt x="50802" y="1168400"/>
                </a:lnTo>
                <a:cubicBezTo>
                  <a:pt x="22745" y="1168400"/>
                  <a:pt x="0" y="1145655"/>
                  <a:pt x="0" y="111759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1" name="Text 9"/>
          <p:cNvSpPr/>
          <p:nvPr/>
        </p:nvSpPr>
        <p:spPr>
          <a:xfrm>
            <a:off x="787400" y="3606800"/>
            <a:ext cx="2971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~5.6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9150" y="40132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 Comparisons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25500" y="4267200"/>
            <a:ext cx="2895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(48 devices)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990578" y="3454400"/>
            <a:ext cx="3124200" cy="1168400"/>
          </a:xfrm>
          <a:custGeom>
            <a:avLst/>
            <a:gdLst/>
            <a:ahLst/>
            <a:cxnLst/>
            <a:rect l="l" t="t" r="r" b="b"/>
            <a:pathLst>
              <a:path w="3124200" h="1168400">
                <a:moveTo>
                  <a:pt x="50802" y="0"/>
                </a:moveTo>
                <a:lnTo>
                  <a:pt x="3073398" y="0"/>
                </a:lnTo>
                <a:cubicBezTo>
                  <a:pt x="3101455" y="0"/>
                  <a:pt x="3124200" y="22745"/>
                  <a:pt x="3124200" y="50802"/>
                </a:cubicBezTo>
                <a:lnTo>
                  <a:pt x="3124200" y="1117598"/>
                </a:lnTo>
                <a:cubicBezTo>
                  <a:pt x="3124200" y="1145655"/>
                  <a:pt x="3101455" y="1168400"/>
                  <a:pt x="3073398" y="1168400"/>
                </a:cubicBezTo>
                <a:lnTo>
                  <a:pt x="50802" y="1168400"/>
                </a:lnTo>
                <a:cubicBezTo>
                  <a:pt x="22745" y="1168400"/>
                  <a:pt x="0" y="1145655"/>
                  <a:pt x="0" y="111759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5" name="Text 13"/>
          <p:cNvSpPr/>
          <p:nvPr/>
        </p:nvSpPr>
        <p:spPr>
          <a:xfrm>
            <a:off x="4066778" y="3606800"/>
            <a:ext cx="2971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&lt;1ms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098528" y="40132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Lookup Time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104878" y="4267200"/>
            <a:ext cx="2895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(Sub-millisecond)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269956" y="3454400"/>
            <a:ext cx="3124200" cy="1168400"/>
          </a:xfrm>
          <a:custGeom>
            <a:avLst/>
            <a:gdLst/>
            <a:ahLst/>
            <a:cxnLst/>
            <a:rect l="l" t="t" r="r" b="b"/>
            <a:pathLst>
              <a:path w="3124200" h="1168400">
                <a:moveTo>
                  <a:pt x="50802" y="0"/>
                </a:moveTo>
                <a:lnTo>
                  <a:pt x="3073398" y="0"/>
                </a:lnTo>
                <a:cubicBezTo>
                  <a:pt x="3101455" y="0"/>
                  <a:pt x="3124200" y="22745"/>
                  <a:pt x="3124200" y="50802"/>
                </a:cubicBezTo>
                <a:lnTo>
                  <a:pt x="3124200" y="1117598"/>
                </a:lnTo>
                <a:cubicBezTo>
                  <a:pt x="3124200" y="1145655"/>
                  <a:pt x="3101455" y="1168400"/>
                  <a:pt x="3073398" y="1168400"/>
                </a:cubicBezTo>
                <a:lnTo>
                  <a:pt x="50802" y="1168400"/>
                </a:lnTo>
                <a:cubicBezTo>
                  <a:pt x="22745" y="1168400"/>
                  <a:pt x="0" y="1145655"/>
                  <a:pt x="0" y="111759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9" name="Text 17"/>
          <p:cNvSpPr/>
          <p:nvPr/>
        </p:nvSpPr>
        <p:spPr>
          <a:xfrm>
            <a:off x="7346156" y="3606800"/>
            <a:ext cx="2971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O(log n)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377906" y="40132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Scaling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84256" y="4267200"/>
            <a:ext cx="2895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(Predictable)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11200" y="4775200"/>
            <a:ext cx="9690100" cy="2997200"/>
          </a:xfrm>
          <a:custGeom>
            <a:avLst/>
            <a:gdLst/>
            <a:ahLst/>
            <a:cxnLst/>
            <a:rect l="l" t="t" r="r" b="b"/>
            <a:pathLst>
              <a:path w="9690100" h="2997200">
                <a:moveTo>
                  <a:pt x="101605" y="0"/>
                </a:moveTo>
                <a:lnTo>
                  <a:pt x="9588495" y="0"/>
                </a:lnTo>
                <a:cubicBezTo>
                  <a:pt x="9644610" y="0"/>
                  <a:pt x="9690100" y="45490"/>
                  <a:pt x="9690100" y="101605"/>
                </a:cubicBezTo>
                <a:lnTo>
                  <a:pt x="9690100" y="2895595"/>
                </a:lnTo>
                <a:cubicBezTo>
                  <a:pt x="9690100" y="2951710"/>
                  <a:pt x="9644610" y="2997200"/>
                  <a:pt x="9588495" y="2997200"/>
                </a:cubicBezTo>
                <a:lnTo>
                  <a:pt x="101605" y="2997200"/>
                </a:lnTo>
                <a:cubicBezTo>
                  <a:pt x="45490" y="2997200"/>
                  <a:pt x="0" y="2951710"/>
                  <a:pt x="0" y="28955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23" name="Text 21"/>
          <p:cNvSpPr/>
          <p:nvPr/>
        </p:nvSpPr>
        <p:spPr>
          <a:xfrm>
            <a:off x="863600" y="4927600"/>
            <a:ext cx="947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Example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63600" y="5283200"/>
            <a:ext cx="9385300" cy="2336800"/>
          </a:xfrm>
          <a:custGeom>
            <a:avLst/>
            <a:gdLst/>
            <a:ahLst/>
            <a:cxnLst/>
            <a:rect l="l" t="t" r="r" b="b"/>
            <a:pathLst>
              <a:path w="9385300" h="2336800">
                <a:moveTo>
                  <a:pt x="50802" y="0"/>
                </a:moveTo>
                <a:lnTo>
                  <a:pt x="9334498" y="0"/>
                </a:lnTo>
                <a:cubicBezTo>
                  <a:pt x="9362555" y="0"/>
                  <a:pt x="9385300" y="22745"/>
                  <a:pt x="9385300" y="50802"/>
                </a:cubicBezTo>
                <a:lnTo>
                  <a:pt x="9385300" y="2285998"/>
                </a:lnTo>
                <a:cubicBezTo>
                  <a:pt x="9385300" y="2314055"/>
                  <a:pt x="9362555" y="2336800"/>
                  <a:pt x="9334498" y="2336800"/>
                </a:cubicBezTo>
                <a:lnTo>
                  <a:pt x="50802" y="2336800"/>
                </a:lnTo>
                <a:cubicBezTo>
                  <a:pt x="22745" y="2336800"/>
                  <a:pt x="0" y="2314055"/>
                  <a:pt x="0" y="228599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65200" y="53848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Device Registry Declaration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65200" y="5588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std::map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Device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deviceRegistry;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65200" y="5842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Adding Devices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5200" y="60452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NetworkDevice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router(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"10.10.0.1"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65200" y="62484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deviceRegistry[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 = router;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65200" y="65024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Device Lookup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65200" y="67056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(deviceRegistry.count(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 {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66800" y="69088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NetworkDevice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dev = deviceRegistry[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];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66800" y="71120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dev.sendPacket();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5200" y="73152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803467" y="1625600"/>
            <a:ext cx="4940300" cy="4241800"/>
          </a:xfrm>
          <a:custGeom>
            <a:avLst/>
            <a:gdLst/>
            <a:ahLst/>
            <a:cxnLst/>
            <a:rect l="l" t="t" r="r" b="b"/>
            <a:pathLst>
              <a:path w="4940300" h="4241800">
                <a:moveTo>
                  <a:pt x="101591" y="0"/>
                </a:moveTo>
                <a:lnTo>
                  <a:pt x="4838709" y="0"/>
                </a:lnTo>
                <a:cubicBezTo>
                  <a:pt x="4894816" y="0"/>
                  <a:pt x="4940300" y="45484"/>
                  <a:pt x="4940300" y="101591"/>
                </a:cubicBezTo>
                <a:lnTo>
                  <a:pt x="4940300" y="4140209"/>
                </a:lnTo>
                <a:cubicBezTo>
                  <a:pt x="4940300" y="4196316"/>
                  <a:pt x="4894816" y="4241800"/>
                  <a:pt x="4838709" y="4241800"/>
                </a:cubicBezTo>
                <a:lnTo>
                  <a:pt x="101591" y="4241800"/>
                </a:lnTo>
                <a:cubicBezTo>
                  <a:pt x="45484" y="4241800"/>
                  <a:pt x="0" y="4196316"/>
                  <a:pt x="0" y="4140209"/>
                </a:cubicBezTo>
                <a:lnTo>
                  <a:pt x="0" y="101591"/>
                </a:lnTo>
                <a:cubicBezTo>
                  <a:pt x="0" y="45484"/>
                  <a:pt x="45484" y="0"/>
                  <a:pt x="1015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6" name="Text 34"/>
          <p:cNvSpPr/>
          <p:nvPr/>
        </p:nvSpPr>
        <p:spPr>
          <a:xfrm>
            <a:off x="11006667" y="1828800"/>
            <a:ext cx="464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Map?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006667" y="2336800"/>
            <a:ext cx="46355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Map provides the optimal balance between lookup speed and data organization for network device management.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038417" y="3530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9" name="Text 37"/>
          <p:cNvSpPr/>
          <p:nvPr/>
        </p:nvSpPr>
        <p:spPr>
          <a:xfrm>
            <a:off x="11353536" y="3479800"/>
            <a:ext cx="427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String-based device IDs enable human-readable naming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044767" y="4140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1" name="Text 39"/>
          <p:cNvSpPr/>
          <p:nvPr/>
        </p:nvSpPr>
        <p:spPr>
          <a:xfrm>
            <a:off x="11362267" y="4089400"/>
            <a:ext cx="421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Associative access pattern matches network topology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1038417" y="44958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3" name="Text 41"/>
          <p:cNvSpPr/>
          <p:nvPr/>
        </p:nvSpPr>
        <p:spPr>
          <a:xfrm>
            <a:off x="11347318" y="4445000"/>
            <a:ext cx="429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Logarithmic scaling handles enterprise-scale deployments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044767" y="51054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5" name="Text 43"/>
          <p:cNvSpPr/>
          <p:nvPr/>
        </p:nvSpPr>
        <p:spPr>
          <a:xfrm>
            <a:off x="11362267" y="5054600"/>
            <a:ext cx="406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sorting maintains ordered device registry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044767" y="5461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7" name="Text 45"/>
          <p:cNvSpPr/>
          <p:nvPr/>
        </p:nvSpPr>
        <p:spPr>
          <a:xfrm>
            <a:off x="11362267" y="5410200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keys prevent duplicate device IDs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803467" y="6019800"/>
            <a:ext cx="4940300" cy="2235200"/>
          </a:xfrm>
          <a:custGeom>
            <a:avLst/>
            <a:gdLst/>
            <a:ahLst/>
            <a:cxnLst/>
            <a:rect l="l" t="t" r="r" b="b"/>
            <a:pathLst>
              <a:path w="4940300" h="2235200">
                <a:moveTo>
                  <a:pt x="101590" y="0"/>
                </a:moveTo>
                <a:lnTo>
                  <a:pt x="4838710" y="0"/>
                </a:lnTo>
                <a:cubicBezTo>
                  <a:pt x="4894817" y="0"/>
                  <a:pt x="4940300" y="45483"/>
                  <a:pt x="4940300" y="101590"/>
                </a:cubicBezTo>
                <a:lnTo>
                  <a:pt x="4940300" y="2133610"/>
                </a:lnTo>
                <a:cubicBezTo>
                  <a:pt x="4940300" y="2189717"/>
                  <a:pt x="4894817" y="2235200"/>
                  <a:pt x="48387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9" name="Text 47"/>
          <p:cNvSpPr/>
          <p:nvPr/>
        </p:nvSpPr>
        <p:spPr>
          <a:xfrm>
            <a:off x="11006667" y="6223000"/>
            <a:ext cx="464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006667" y="6731000"/>
            <a:ext cx="147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Sorting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5273734" y="6731000"/>
            <a:ext cx="35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006667" y="7086600"/>
            <a:ext cx="1054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Keys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4649318" y="7086600"/>
            <a:ext cx="99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Guaranteed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006667" y="7442200"/>
            <a:ext cx="111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Size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5178484" y="7442200"/>
            <a:ext cx="45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1006667" y="7797800"/>
            <a:ext cx="179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 Management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4752506" y="7797800"/>
            <a:ext cx="87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DATA STRUCTURES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430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2C4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 #2: Network Connections - std::vector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625600"/>
            <a:ext cx="10096500" cy="6654800"/>
          </a:xfrm>
          <a:custGeom>
            <a:avLst/>
            <a:gdLst/>
            <a:ahLst/>
            <a:cxnLst/>
            <a:rect l="l" t="t" r="r" b="b"/>
            <a:pathLst>
              <a:path w="10096500" h="6654800">
                <a:moveTo>
                  <a:pt x="101619" y="0"/>
                </a:moveTo>
                <a:lnTo>
                  <a:pt x="9994881" y="0"/>
                </a:lnTo>
                <a:cubicBezTo>
                  <a:pt x="10051004" y="0"/>
                  <a:pt x="10096500" y="45496"/>
                  <a:pt x="10096500" y="101619"/>
                </a:cubicBezTo>
                <a:lnTo>
                  <a:pt x="10096500" y="6553181"/>
                </a:lnTo>
                <a:cubicBezTo>
                  <a:pt x="10096500" y="6609304"/>
                  <a:pt x="10051004" y="6654800"/>
                  <a:pt x="9994881" y="6654800"/>
                </a:cubicBezTo>
                <a:lnTo>
                  <a:pt x="101619" y="6654800"/>
                </a:lnTo>
                <a:cubicBezTo>
                  <a:pt x="45496" y="6654800"/>
                  <a:pt x="0" y="6609304"/>
                  <a:pt x="0" y="6553181"/>
                </a:cubicBezTo>
                <a:lnTo>
                  <a:pt x="0" y="101619"/>
                </a:lnTo>
                <a:cubicBezTo>
                  <a:pt x="0" y="45534"/>
                  <a:pt x="45534" y="0"/>
                  <a:pt x="10161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711200" y="1828800"/>
            <a:ext cx="980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Adjacency List Representation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1200" y="2286000"/>
            <a:ext cx="97917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stores network topology as adjacency lists for </a:t>
            </a:r>
            <a:r>
              <a:rPr lang="en-US" sz="1600" b="1" dirty="0">
                <a:solidFill>
                  <a:srgbClr val="212C4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75+ connections</a:t>
            </a: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enabling sequential access for network analysis and traversal algorithms.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11200" y="3098800"/>
            <a:ext cx="3124200" cy="1016000"/>
          </a:xfrm>
          <a:custGeom>
            <a:avLst/>
            <a:gdLst/>
            <a:ahLst/>
            <a:cxnLst/>
            <a:rect l="l" t="t" r="r" b="b"/>
            <a:pathLst>
              <a:path w="3124200" h="1016000">
                <a:moveTo>
                  <a:pt x="50800" y="0"/>
                </a:moveTo>
                <a:lnTo>
                  <a:pt x="3073400" y="0"/>
                </a:lnTo>
                <a:cubicBezTo>
                  <a:pt x="3101437" y="0"/>
                  <a:pt x="3124200" y="22763"/>
                  <a:pt x="3124200" y="50800"/>
                </a:cubicBezTo>
                <a:lnTo>
                  <a:pt x="3124200" y="965200"/>
                </a:lnTo>
                <a:cubicBezTo>
                  <a:pt x="3124200" y="993237"/>
                  <a:pt x="3101437" y="1016000"/>
                  <a:pt x="3073400" y="1016000"/>
                </a:cubicBezTo>
                <a:lnTo>
                  <a:pt x="50800" y="1016000"/>
                </a:lnTo>
                <a:cubicBezTo>
                  <a:pt x="22763" y="1016000"/>
                  <a:pt x="0" y="993237"/>
                  <a:pt x="0" y="96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8" name="Text 6"/>
          <p:cNvSpPr/>
          <p:nvPr/>
        </p:nvSpPr>
        <p:spPr>
          <a:xfrm>
            <a:off x="768350" y="3251200"/>
            <a:ext cx="3009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O(1)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9150" y="37084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Index Access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990578" y="3098800"/>
            <a:ext cx="3124200" cy="1016000"/>
          </a:xfrm>
          <a:custGeom>
            <a:avLst/>
            <a:gdLst/>
            <a:ahLst/>
            <a:cxnLst/>
            <a:rect l="l" t="t" r="r" b="b"/>
            <a:pathLst>
              <a:path w="3124200" h="1016000">
                <a:moveTo>
                  <a:pt x="50800" y="0"/>
                </a:moveTo>
                <a:lnTo>
                  <a:pt x="3073400" y="0"/>
                </a:lnTo>
                <a:cubicBezTo>
                  <a:pt x="3101437" y="0"/>
                  <a:pt x="3124200" y="22763"/>
                  <a:pt x="3124200" y="50800"/>
                </a:cubicBezTo>
                <a:lnTo>
                  <a:pt x="3124200" y="965200"/>
                </a:lnTo>
                <a:cubicBezTo>
                  <a:pt x="3124200" y="993237"/>
                  <a:pt x="3101437" y="1016000"/>
                  <a:pt x="3073400" y="1016000"/>
                </a:cubicBezTo>
                <a:lnTo>
                  <a:pt x="50800" y="1016000"/>
                </a:lnTo>
                <a:cubicBezTo>
                  <a:pt x="22763" y="1016000"/>
                  <a:pt x="0" y="993237"/>
                  <a:pt x="0" y="96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1" name="Text 9"/>
          <p:cNvSpPr/>
          <p:nvPr/>
        </p:nvSpPr>
        <p:spPr>
          <a:xfrm>
            <a:off x="4047728" y="3251200"/>
            <a:ext cx="3009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O(n)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098528" y="37084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Traversal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69956" y="3098800"/>
            <a:ext cx="3124200" cy="1016000"/>
          </a:xfrm>
          <a:custGeom>
            <a:avLst/>
            <a:gdLst/>
            <a:ahLst/>
            <a:cxnLst/>
            <a:rect l="l" t="t" r="r" b="b"/>
            <a:pathLst>
              <a:path w="3124200" h="1016000">
                <a:moveTo>
                  <a:pt x="50800" y="0"/>
                </a:moveTo>
                <a:lnTo>
                  <a:pt x="3073400" y="0"/>
                </a:lnTo>
                <a:cubicBezTo>
                  <a:pt x="3101437" y="0"/>
                  <a:pt x="3124200" y="22763"/>
                  <a:pt x="3124200" y="50800"/>
                </a:cubicBezTo>
                <a:lnTo>
                  <a:pt x="3124200" y="965200"/>
                </a:lnTo>
                <a:cubicBezTo>
                  <a:pt x="3124200" y="993237"/>
                  <a:pt x="3101437" y="1016000"/>
                  <a:pt x="3073400" y="1016000"/>
                </a:cubicBezTo>
                <a:lnTo>
                  <a:pt x="50800" y="1016000"/>
                </a:lnTo>
                <a:cubicBezTo>
                  <a:pt x="22763" y="1016000"/>
                  <a:pt x="0" y="993237"/>
                  <a:pt x="0" y="96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4" name="Text 12"/>
          <p:cNvSpPr/>
          <p:nvPr/>
        </p:nvSpPr>
        <p:spPr>
          <a:xfrm>
            <a:off x="7327106" y="3251200"/>
            <a:ext cx="3009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~50ns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77906" y="37084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 Element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11200" y="4267200"/>
            <a:ext cx="9690100" cy="3810000"/>
          </a:xfrm>
          <a:custGeom>
            <a:avLst/>
            <a:gdLst/>
            <a:ahLst/>
            <a:cxnLst/>
            <a:rect l="l" t="t" r="r" b="b"/>
            <a:pathLst>
              <a:path w="9690100" h="3810000">
                <a:moveTo>
                  <a:pt x="101613" y="0"/>
                </a:moveTo>
                <a:lnTo>
                  <a:pt x="9588487" y="0"/>
                </a:lnTo>
                <a:cubicBezTo>
                  <a:pt x="9644606" y="0"/>
                  <a:pt x="9690100" y="45494"/>
                  <a:pt x="9690100" y="101613"/>
                </a:cubicBezTo>
                <a:lnTo>
                  <a:pt x="9690100" y="3708387"/>
                </a:lnTo>
                <a:cubicBezTo>
                  <a:pt x="9690100" y="3764506"/>
                  <a:pt x="9644606" y="3810000"/>
                  <a:pt x="9588487" y="3810000"/>
                </a:cubicBezTo>
                <a:lnTo>
                  <a:pt x="101613" y="3810000"/>
                </a:lnTo>
                <a:cubicBezTo>
                  <a:pt x="45494" y="3810000"/>
                  <a:pt x="0" y="3764506"/>
                  <a:pt x="0" y="3708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212C42"/>
          </a:solidFill>
          <a:ln/>
        </p:spPr>
      </p:sp>
      <p:sp>
        <p:nvSpPr>
          <p:cNvPr id="17" name="Text 15"/>
          <p:cNvSpPr/>
          <p:nvPr/>
        </p:nvSpPr>
        <p:spPr>
          <a:xfrm>
            <a:off x="863600" y="4419600"/>
            <a:ext cx="947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6A08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63600" y="4775200"/>
            <a:ext cx="9385300" cy="3149600"/>
          </a:xfrm>
          <a:custGeom>
            <a:avLst/>
            <a:gdLst/>
            <a:ahLst/>
            <a:cxnLst/>
            <a:rect l="l" t="t" r="r" b="b"/>
            <a:pathLst>
              <a:path w="9385300" h="3149600">
                <a:moveTo>
                  <a:pt x="50803" y="0"/>
                </a:moveTo>
                <a:lnTo>
                  <a:pt x="9334497" y="0"/>
                </a:lnTo>
                <a:cubicBezTo>
                  <a:pt x="9362555" y="0"/>
                  <a:pt x="9385300" y="22745"/>
                  <a:pt x="9385300" y="50803"/>
                </a:cubicBezTo>
                <a:lnTo>
                  <a:pt x="9385300" y="3098797"/>
                </a:lnTo>
                <a:cubicBezTo>
                  <a:pt x="9385300" y="3126855"/>
                  <a:pt x="9362555" y="3149600"/>
                  <a:pt x="9334497" y="3149600"/>
                </a:cubicBezTo>
                <a:lnTo>
                  <a:pt x="50803" y="3149600"/>
                </a:lnTo>
                <a:cubicBezTo>
                  <a:pt x="22745" y="3149600"/>
                  <a:pt x="0" y="3126855"/>
                  <a:pt x="0" y="30987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000000">
              <a:alpha val="3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65200" y="48768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Connection Structure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65200" y="5080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 </a:t>
            </a: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Connection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66800" y="52832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</a:t>
            </a:r>
            <a:r>
              <a:rPr lang="en-US" sz="12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sourceID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66800" y="54864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</a:t>
            </a:r>
            <a:r>
              <a:rPr lang="en-US" sz="12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targetID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66800" y="56896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 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port;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66800" y="5892800"/>
            <a:ext cx="915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Bool 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active;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65200" y="6096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65200" y="6350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Network Topology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65200" y="65532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std::map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std::vector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</a:t>
            </a: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Connection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&gt;&gt; topology;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5200" y="68072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Adding Connection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65200" y="70104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5B6B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Connection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conn;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65200" y="72136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conn.sourceID = 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65200" y="74168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conn.targetID = 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"L3-ACTIVE"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65200" y="7620000"/>
            <a:ext cx="9258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topology[</a:t>
            </a:r>
            <a:r>
              <a:rPr lang="en-US" sz="1200" dirty="0">
                <a:solidFill>
                  <a:srgbClr val="16A08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"CORE-R1"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].push_back(conn);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803467" y="1625600"/>
            <a:ext cx="4940300" cy="3048000"/>
          </a:xfrm>
          <a:custGeom>
            <a:avLst/>
            <a:gdLst/>
            <a:ahLst/>
            <a:cxnLst/>
            <a:rect l="l" t="t" r="r" b="b"/>
            <a:pathLst>
              <a:path w="4940300" h="3048000">
                <a:moveTo>
                  <a:pt x="101590" y="0"/>
                </a:moveTo>
                <a:lnTo>
                  <a:pt x="4838710" y="0"/>
                </a:lnTo>
                <a:cubicBezTo>
                  <a:pt x="4894817" y="0"/>
                  <a:pt x="4940300" y="45483"/>
                  <a:pt x="4940300" y="101590"/>
                </a:cubicBezTo>
                <a:lnTo>
                  <a:pt x="4940300" y="2946410"/>
                </a:lnTo>
                <a:cubicBezTo>
                  <a:pt x="4940300" y="3002517"/>
                  <a:pt x="4894817" y="3048000"/>
                  <a:pt x="4838710" y="3048000"/>
                </a:cubicBezTo>
                <a:lnTo>
                  <a:pt x="101590" y="3048000"/>
                </a:lnTo>
                <a:cubicBezTo>
                  <a:pt x="45483" y="3048000"/>
                  <a:pt x="0" y="3002517"/>
                  <a:pt x="0" y="2946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11006667" y="1828800"/>
            <a:ext cx="464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C4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Sequential Access Pattern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006667" y="2336800"/>
            <a:ext cx="46355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 for graph traversal algorithms and topology visualization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044767" y="32004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7" name="Text 35"/>
          <p:cNvSpPr/>
          <p:nvPr/>
        </p:nvSpPr>
        <p:spPr>
          <a:xfrm>
            <a:off x="11362267" y="31496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Contiguous Memory: Cache-friendly iteration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044767" y="3556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39" name="Text 37"/>
          <p:cNvSpPr/>
          <p:nvPr/>
        </p:nvSpPr>
        <p:spPr>
          <a:xfrm>
            <a:off x="11362267" y="3505200"/>
            <a:ext cx="309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B6B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Resizing: Grows with network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044767" y="3911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16A085"/>
          </a:solidFill>
          <a:ln/>
        </p:spPr>
      </p:sp>
      <p:sp>
        <p:nvSpPr>
          <p:cNvPr id="41" name="Text 39"/>
          <p:cNvSpPr/>
          <p:nvPr/>
        </p:nvSpPr>
        <p:spPr>
          <a:xfrm>
            <a:off x="11362267" y="3860800"/>
            <a:ext cx="299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362267" y="4216400"/>
            <a:ext cx="3149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054167" y="6019800"/>
            <a:ext cx="4406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2261</Words>
  <Application>Microsoft Office PowerPoint</Application>
  <PresentationFormat>Custom</PresentationFormat>
  <Paragraphs>566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MiSans</vt:lpstr>
      <vt:lpstr>Liter</vt:lpstr>
      <vt:lpstr>Quattrocento Sans</vt:lpstr>
      <vt:lpstr>Arial</vt:lpstr>
      <vt:lpstr>Hedvig Letters Sans</vt:lpstr>
      <vt:lpstr>微软雅黑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TAP Network Simulation - Data Structures Implementation</dc:title>
  <dc:subject>Cloud TAP Network Simulation - Data Structures Implementation</dc:subject>
  <dc:creator>Kimi</dc:creator>
  <cp:lastModifiedBy>Abdul Wahid</cp:lastModifiedBy>
  <cp:revision>8</cp:revision>
  <dcterms:created xsi:type="dcterms:W3CDTF">2025-12-29T06:21:10Z</dcterms:created>
  <dcterms:modified xsi:type="dcterms:W3CDTF">2026-01-01T08:30:57Z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{"Label":"Cloud TAP Network Simulation - Data Structures Implementation","ContentProducer":"001191110108MACG2KBH8F10000","ProduceID":"19b68be4-b3c2-8988-8000-0000909642a6","ReservedCode1":"","ContentPropagator":"001191110108MACG2KBH8F20000","PropagateID":"19b68be4-b3c2-8988-8000-0000909642a6","ReservedCode2":""}</vt:lpwstr>
  </property>
</Properties>
</file>